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300" r:id="rId4"/>
    <p:sldId id="295" r:id="rId5"/>
    <p:sldId id="294" r:id="rId6"/>
    <p:sldId id="291" r:id="rId7"/>
    <p:sldId id="292" r:id="rId8"/>
    <p:sldId id="257" r:id="rId9"/>
    <p:sldId id="258" r:id="rId10"/>
    <p:sldId id="263" r:id="rId11"/>
    <p:sldId id="264" r:id="rId12"/>
    <p:sldId id="266" r:id="rId13"/>
    <p:sldId id="265" r:id="rId14"/>
    <p:sldId id="273" r:id="rId15"/>
    <p:sldId id="261" r:id="rId16"/>
    <p:sldId id="288" r:id="rId17"/>
    <p:sldId id="268" r:id="rId18"/>
    <p:sldId id="259" r:id="rId19"/>
    <p:sldId id="274" r:id="rId20"/>
    <p:sldId id="269" r:id="rId21"/>
    <p:sldId id="279" r:id="rId22"/>
    <p:sldId id="277" r:id="rId23"/>
    <p:sldId id="276" r:id="rId24"/>
    <p:sldId id="282" r:id="rId25"/>
    <p:sldId id="275" r:id="rId26"/>
    <p:sldId id="290" r:id="rId27"/>
    <p:sldId id="283" r:id="rId28"/>
    <p:sldId id="298" r:id="rId29"/>
    <p:sldId id="29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460FB-3149-4961-ACBF-D6E73080CBCF}" v="167" dt="2026-08-12T10:09:55.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3" autoAdjust="0"/>
  </p:normalViewPr>
  <p:slideViewPr>
    <p:cSldViewPr>
      <p:cViewPr varScale="1">
        <p:scale>
          <a:sx n="82" d="100"/>
          <a:sy n="82" d="100"/>
        </p:scale>
        <p:origin x="1474"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Gifford" userId="4522a1a6b91219ad" providerId="LiveId" clId="{D9A3B016-9632-4602-A7E9-9F41DB748DD3}"/>
    <pc:docChg chg="undo custSel addSld delSld modSld sldOrd">
      <pc:chgData name="Terry Gifford" userId="4522a1a6b91219ad" providerId="LiveId" clId="{D9A3B016-9632-4602-A7E9-9F41DB748DD3}" dt="2026-08-15T09:39:39.702" v="3232" actId="20577"/>
      <pc:docMkLst>
        <pc:docMk/>
      </pc:docMkLst>
      <pc:sldChg chg="modSp mod">
        <pc:chgData name="Terry Gifford" userId="4522a1a6b91219ad" providerId="LiveId" clId="{D9A3B016-9632-4602-A7E9-9F41DB748DD3}" dt="2026-08-15T09:39:39.702" v="3232" actId="20577"/>
        <pc:sldMkLst>
          <pc:docMk/>
          <pc:sldMk cId="996756896" sldId="259"/>
        </pc:sldMkLst>
        <pc:spChg chg="mod">
          <ac:chgData name="Terry Gifford" userId="4522a1a6b91219ad" providerId="LiveId" clId="{D9A3B016-9632-4602-A7E9-9F41DB748DD3}" dt="2026-08-15T09:39:39.702" v="3232" actId="20577"/>
          <ac:spMkLst>
            <pc:docMk/>
            <pc:sldMk cId="996756896" sldId="259"/>
            <ac:spMk id="3" creationId="{00000000-0000-0000-0000-000000000000}"/>
          </ac:spMkLst>
        </pc:spChg>
      </pc:sldChg>
      <pc:sldChg chg="modSp mod modAnim">
        <pc:chgData name="Terry Gifford" userId="4522a1a6b91219ad" providerId="LiveId" clId="{D9A3B016-9632-4602-A7E9-9F41DB748DD3}" dt="2026-08-12T09:48:14.664" v="3068" actId="5793"/>
        <pc:sldMkLst>
          <pc:docMk/>
          <pc:sldMk cId="3523263693" sldId="261"/>
        </pc:sldMkLst>
        <pc:spChg chg="mod">
          <ac:chgData name="Terry Gifford" userId="4522a1a6b91219ad" providerId="LiveId" clId="{D9A3B016-9632-4602-A7E9-9F41DB748DD3}" dt="2026-08-12T09:48:14.664" v="3068" actId="5793"/>
          <ac:spMkLst>
            <pc:docMk/>
            <pc:sldMk cId="3523263693" sldId="261"/>
            <ac:spMk id="3" creationId="{00000000-0000-0000-0000-000000000000}"/>
          </ac:spMkLst>
        </pc:spChg>
      </pc:sldChg>
      <pc:sldChg chg="modSp mod">
        <pc:chgData name="Terry Gifford" userId="4522a1a6b91219ad" providerId="LiveId" clId="{D9A3B016-9632-4602-A7E9-9F41DB748DD3}" dt="2026-08-12T09:49:02.777" v="3094" actId="5793"/>
        <pc:sldMkLst>
          <pc:docMk/>
          <pc:sldMk cId="2413199363" sldId="264"/>
        </pc:sldMkLst>
        <pc:spChg chg="mod">
          <ac:chgData name="Terry Gifford" userId="4522a1a6b91219ad" providerId="LiveId" clId="{D9A3B016-9632-4602-A7E9-9F41DB748DD3}" dt="2026-08-12T09:49:02.777" v="3094" actId="5793"/>
          <ac:spMkLst>
            <pc:docMk/>
            <pc:sldMk cId="2413199363" sldId="264"/>
            <ac:spMk id="3" creationId="{00000000-0000-0000-0000-000000000000}"/>
          </ac:spMkLst>
        </pc:spChg>
      </pc:sldChg>
      <pc:sldChg chg="modSp mod">
        <pc:chgData name="Terry Gifford" userId="4522a1a6b91219ad" providerId="LiveId" clId="{D9A3B016-9632-4602-A7E9-9F41DB748DD3}" dt="2026-08-12T09:41:47.816" v="3016" actId="20577"/>
        <pc:sldMkLst>
          <pc:docMk/>
          <pc:sldMk cId="3548472070" sldId="265"/>
        </pc:sldMkLst>
        <pc:spChg chg="mod">
          <ac:chgData name="Terry Gifford" userId="4522a1a6b91219ad" providerId="LiveId" clId="{D9A3B016-9632-4602-A7E9-9F41DB748DD3}" dt="2026-08-12T09:41:47.816" v="3016" actId="20577"/>
          <ac:spMkLst>
            <pc:docMk/>
            <pc:sldMk cId="3548472070" sldId="265"/>
            <ac:spMk id="3" creationId="{00000000-0000-0000-0000-000000000000}"/>
          </ac:spMkLst>
        </pc:spChg>
      </pc:sldChg>
      <pc:sldChg chg="modSp mod">
        <pc:chgData name="Terry Gifford" userId="4522a1a6b91219ad" providerId="LiveId" clId="{D9A3B016-9632-4602-A7E9-9F41DB748DD3}" dt="2026-08-12T09:49:16.101" v="3100" actId="5793"/>
        <pc:sldMkLst>
          <pc:docMk/>
          <pc:sldMk cId="661280384" sldId="266"/>
        </pc:sldMkLst>
        <pc:spChg chg="mod">
          <ac:chgData name="Terry Gifford" userId="4522a1a6b91219ad" providerId="LiveId" clId="{D9A3B016-9632-4602-A7E9-9F41DB748DD3}" dt="2026-08-12T09:49:16.101" v="3100" actId="5793"/>
          <ac:spMkLst>
            <pc:docMk/>
            <pc:sldMk cId="661280384" sldId="266"/>
            <ac:spMk id="3" creationId="{00000000-0000-0000-0000-000000000000}"/>
          </ac:spMkLst>
        </pc:spChg>
      </pc:sldChg>
      <pc:sldChg chg="modSp mod">
        <pc:chgData name="Terry Gifford" userId="4522a1a6b91219ad" providerId="LiveId" clId="{D9A3B016-9632-4602-A7E9-9F41DB748DD3}" dt="2026-08-12T10:09:55.147" v="3225" actId="27636"/>
        <pc:sldMkLst>
          <pc:docMk/>
          <pc:sldMk cId="4046145668" sldId="268"/>
        </pc:sldMkLst>
        <pc:spChg chg="mod">
          <ac:chgData name="Terry Gifford" userId="4522a1a6b91219ad" providerId="LiveId" clId="{D9A3B016-9632-4602-A7E9-9F41DB748DD3}" dt="2026-08-12T10:09:55.147" v="3225" actId="27636"/>
          <ac:spMkLst>
            <pc:docMk/>
            <pc:sldMk cId="4046145668" sldId="268"/>
            <ac:spMk id="3" creationId="{00000000-0000-0000-0000-000000000000}"/>
          </ac:spMkLst>
        </pc:spChg>
      </pc:sldChg>
      <pc:sldChg chg="modAnim">
        <pc:chgData name="Terry Gifford" userId="4522a1a6b91219ad" providerId="LiveId" clId="{D9A3B016-9632-4602-A7E9-9F41DB748DD3}" dt="2026-08-12T09:28:06.591" v="2913"/>
        <pc:sldMkLst>
          <pc:docMk/>
          <pc:sldMk cId="1303499977" sldId="269"/>
        </pc:sldMkLst>
      </pc:sldChg>
      <pc:sldChg chg="modSp mod">
        <pc:chgData name="Terry Gifford" userId="4522a1a6b91219ad" providerId="LiveId" clId="{D9A3B016-9632-4602-A7E9-9F41DB748DD3}" dt="2026-08-12T10:08:20.216" v="3209" actId="20577"/>
        <pc:sldMkLst>
          <pc:docMk/>
          <pc:sldMk cId="601398381" sldId="273"/>
        </pc:sldMkLst>
        <pc:spChg chg="mod">
          <ac:chgData name="Terry Gifford" userId="4522a1a6b91219ad" providerId="LiveId" clId="{D9A3B016-9632-4602-A7E9-9F41DB748DD3}" dt="2026-08-12T10:08:20.216" v="3209" actId="20577"/>
          <ac:spMkLst>
            <pc:docMk/>
            <pc:sldMk cId="601398381" sldId="273"/>
            <ac:spMk id="3" creationId="{00000000-0000-0000-0000-000000000000}"/>
          </ac:spMkLst>
        </pc:spChg>
      </pc:sldChg>
      <pc:sldChg chg="modSp new mod">
        <pc:chgData name="Terry Gifford" userId="4522a1a6b91219ad" providerId="LiveId" clId="{D9A3B016-9632-4602-A7E9-9F41DB748DD3}" dt="2026-08-12T09:46:35.052" v="3053" actId="20577"/>
        <pc:sldMkLst>
          <pc:docMk/>
          <pc:sldMk cId="1591208088" sldId="299"/>
        </pc:sldMkLst>
        <pc:spChg chg="mod">
          <ac:chgData name="Terry Gifford" userId="4522a1a6b91219ad" providerId="LiveId" clId="{D9A3B016-9632-4602-A7E9-9F41DB748DD3}" dt="2026-08-12T08:42:09.594" v="1954" actId="313"/>
          <ac:spMkLst>
            <pc:docMk/>
            <pc:sldMk cId="1591208088" sldId="299"/>
            <ac:spMk id="2" creationId="{BA9008D7-8FE5-E8B7-1665-7CF1AC18C2F9}"/>
          </ac:spMkLst>
        </pc:spChg>
        <pc:spChg chg="mod">
          <ac:chgData name="Terry Gifford" userId="4522a1a6b91219ad" providerId="LiveId" clId="{D9A3B016-9632-4602-A7E9-9F41DB748DD3}" dt="2026-08-12T09:46:35.052" v="3053" actId="20577"/>
          <ac:spMkLst>
            <pc:docMk/>
            <pc:sldMk cId="1591208088" sldId="299"/>
            <ac:spMk id="3" creationId="{67404859-BF7A-30FA-00D5-BA75FCE575C7}"/>
          </ac:spMkLst>
        </pc:spChg>
      </pc:sldChg>
      <pc:sldChg chg="modSp new mod modAnim">
        <pc:chgData name="Terry Gifford" userId="4522a1a6b91219ad" providerId="LiveId" clId="{D9A3B016-9632-4602-A7E9-9F41DB748DD3}" dt="2026-08-12T09:52:42.019" v="3120" actId="20577"/>
        <pc:sldMkLst>
          <pc:docMk/>
          <pc:sldMk cId="3426087091" sldId="300"/>
        </pc:sldMkLst>
        <pc:spChg chg="mod">
          <ac:chgData name="Terry Gifford" userId="4522a1a6b91219ad" providerId="LiveId" clId="{D9A3B016-9632-4602-A7E9-9F41DB748DD3}" dt="2026-08-12T08:50:36.333" v="2329" actId="20577"/>
          <ac:spMkLst>
            <pc:docMk/>
            <pc:sldMk cId="3426087091" sldId="300"/>
            <ac:spMk id="2" creationId="{C0B53839-07A0-74F0-4E1F-299B4EF3B035}"/>
          </ac:spMkLst>
        </pc:spChg>
        <pc:spChg chg="mod">
          <ac:chgData name="Terry Gifford" userId="4522a1a6b91219ad" providerId="LiveId" clId="{D9A3B016-9632-4602-A7E9-9F41DB748DD3}" dt="2026-08-12T09:52:42.019" v="3120" actId="20577"/>
          <ac:spMkLst>
            <pc:docMk/>
            <pc:sldMk cId="3426087091" sldId="300"/>
            <ac:spMk id="3" creationId="{E1E07985-49ED-9AA1-7C13-02B037BDEF1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errygifford.co.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3067050"/>
          </a:xfrm>
        </p:spPr>
        <p:txBody>
          <a:bodyPr>
            <a:normAutofit/>
          </a:bodyPr>
          <a:lstStyle/>
          <a:p>
            <a:r>
              <a:rPr lang="en-GB" dirty="0"/>
              <a:t>A Pastoral Framework for Studying British Nature Writing</a:t>
            </a:r>
          </a:p>
        </p:txBody>
      </p:sp>
      <p:sp>
        <p:nvSpPr>
          <p:cNvPr id="3" name="Subtitle 2"/>
          <p:cNvSpPr>
            <a:spLocks noGrp="1"/>
          </p:cNvSpPr>
          <p:nvPr>
            <p:ph type="subTitle" idx="1"/>
          </p:nvPr>
        </p:nvSpPr>
        <p:spPr>
          <a:xfrm>
            <a:off x="1371600" y="3257550"/>
            <a:ext cx="6400800" cy="3067050"/>
          </a:xfrm>
        </p:spPr>
        <p:txBody>
          <a:bodyPr>
            <a:normAutofit fontScale="92500" lnSpcReduction="10000"/>
          </a:bodyPr>
          <a:lstStyle/>
          <a:p>
            <a:r>
              <a:rPr lang="en-GB" dirty="0"/>
              <a:t>Terry Gifford</a:t>
            </a:r>
          </a:p>
          <a:p>
            <a:r>
              <a:rPr lang="en-GB" dirty="0"/>
              <a:t>Bath Spa University</a:t>
            </a:r>
          </a:p>
          <a:p>
            <a:r>
              <a:rPr lang="en-GB" dirty="0"/>
              <a:t>University of Alicante</a:t>
            </a:r>
          </a:p>
          <a:p>
            <a:endParaRPr lang="en-GB" dirty="0"/>
          </a:p>
          <a:p>
            <a:r>
              <a:rPr lang="en-GB" dirty="0">
                <a:hlinkClick r:id="rId2"/>
              </a:rPr>
              <a:t>www.terrygifford.co.uk</a:t>
            </a:r>
            <a:endParaRPr lang="en-GB" dirty="0"/>
          </a:p>
          <a:p>
            <a:r>
              <a:rPr lang="en-GB" dirty="0"/>
              <a:t>terrygifford@gmail.com</a:t>
            </a:r>
          </a:p>
        </p:txBody>
      </p:sp>
    </p:spTree>
    <p:extLst>
      <p:ext uri="{BB962C8B-B14F-4D97-AF65-F5344CB8AC3E}">
        <p14:creationId xmlns:p14="http://schemas.microsoft.com/office/powerpoint/2010/main" val="1047967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08D7-8FE5-E8B7-1665-7CF1AC18C2F9}"/>
              </a:ext>
            </a:extLst>
          </p:cNvPr>
          <p:cNvSpPr>
            <a:spLocks noGrp="1"/>
          </p:cNvSpPr>
          <p:nvPr>
            <p:ph type="title"/>
          </p:nvPr>
        </p:nvSpPr>
        <p:spPr/>
        <p:txBody>
          <a:bodyPr/>
          <a:lstStyle/>
          <a:p>
            <a:r>
              <a:rPr lang="en-GB" dirty="0"/>
              <a:t>‘Nature Writing’</a:t>
            </a:r>
          </a:p>
        </p:txBody>
      </p:sp>
      <p:sp>
        <p:nvSpPr>
          <p:cNvPr id="3" name="Content Placeholder 2">
            <a:extLst>
              <a:ext uri="{FF2B5EF4-FFF2-40B4-BE49-F238E27FC236}">
                <a16:creationId xmlns:a16="http://schemas.microsoft.com/office/drawing/2014/main" id="{67404859-BF7A-30FA-00D5-BA75FCE575C7}"/>
              </a:ext>
            </a:extLst>
          </p:cNvPr>
          <p:cNvSpPr>
            <a:spLocks noGrp="1"/>
          </p:cNvSpPr>
          <p:nvPr>
            <p:ph idx="1"/>
          </p:nvPr>
        </p:nvSpPr>
        <p:spPr/>
        <p:txBody>
          <a:bodyPr>
            <a:normAutofit fontScale="85000" lnSpcReduction="10000"/>
          </a:bodyPr>
          <a:lstStyle/>
          <a:p>
            <a:pPr marL="0" indent="0">
              <a:buNone/>
            </a:pPr>
            <a:r>
              <a:rPr lang="en-GB" dirty="0"/>
              <a:t>In the UK this is a 20</a:t>
            </a:r>
            <a:r>
              <a:rPr lang="en-GB" baseline="30000" dirty="0"/>
              <a:t>th</a:t>
            </a:r>
            <a:r>
              <a:rPr lang="en-GB" dirty="0"/>
              <a:t> century term referring to a body of work.</a:t>
            </a:r>
          </a:p>
          <a:p>
            <a:pPr marL="0" indent="0">
              <a:buNone/>
            </a:pPr>
            <a:r>
              <a:rPr lang="en-GB" dirty="0"/>
              <a:t>In its current academic usage it’s from American ecocriticism which began with a focus on Barry Lopez, Edward Abbey, Gary Snyder and Annie Dillard’s </a:t>
            </a:r>
            <a:r>
              <a:rPr lang="en-GB" i="1" dirty="0"/>
              <a:t>Pilgrim at Tinker Creek –</a:t>
            </a:r>
          </a:p>
          <a:p>
            <a:pPr marL="0" indent="0">
              <a:buNone/>
            </a:pPr>
            <a:r>
              <a:rPr lang="en-GB" dirty="0"/>
              <a:t>a personal epiphany from engagement with nature. </a:t>
            </a:r>
          </a:p>
          <a:p>
            <a:pPr marL="0" indent="0">
              <a:buNone/>
            </a:pPr>
            <a:r>
              <a:rPr lang="en-GB" dirty="0"/>
              <a:t>Lawrence Buell was a Thoreau scholar. Thoreau was influenced by Emerson who invented ‘transcendentalism’ as an American break from European pastoral: idealism rather than idealisation.</a:t>
            </a:r>
          </a:p>
          <a:p>
            <a:pPr marL="0" indent="0">
              <a:buNone/>
            </a:pPr>
            <a:endParaRPr lang="en-GB" dirty="0"/>
          </a:p>
        </p:txBody>
      </p:sp>
    </p:spTree>
    <p:extLst>
      <p:ext uri="{BB962C8B-B14F-4D97-AF65-F5344CB8AC3E}">
        <p14:creationId xmlns:p14="http://schemas.microsoft.com/office/powerpoint/2010/main" val="1591208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53839-07A0-74F0-4E1F-299B4EF3B035}"/>
              </a:ext>
            </a:extLst>
          </p:cNvPr>
          <p:cNvSpPr>
            <a:spLocks noGrp="1"/>
          </p:cNvSpPr>
          <p:nvPr>
            <p:ph type="title"/>
          </p:nvPr>
        </p:nvSpPr>
        <p:spPr/>
        <p:txBody>
          <a:bodyPr/>
          <a:lstStyle/>
          <a:p>
            <a:r>
              <a:rPr lang="en-GB" dirty="0"/>
              <a:t>British Ecocriticism</a:t>
            </a:r>
          </a:p>
        </p:txBody>
      </p:sp>
      <p:sp>
        <p:nvSpPr>
          <p:cNvPr id="3" name="Content Placeholder 2">
            <a:extLst>
              <a:ext uri="{FF2B5EF4-FFF2-40B4-BE49-F238E27FC236}">
                <a16:creationId xmlns:a16="http://schemas.microsoft.com/office/drawing/2014/main" id="{E1E07985-49ED-9AA1-7C13-02B037BDEF1E}"/>
              </a:ext>
            </a:extLst>
          </p:cNvPr>
          <p:cNvSpPr>
            <a:spLocks noGrp="1"/>
          </p:cNvSpPr>
          <p:nvPr>
            <p:ph idx="1"/>
          </p:nvPr>
        </p:nvSpPr>
        <p:spPr/>
        <p:txBody>
          <a:bodyPr>
            <a:normAutofit fontScale="92500"/>
          </a:bodyPr>
          <a:lstStyle/>
          <a:p>
            <a:pPr marL="0" indent="0">
              <a:buNone/>
            </a:pPr>
            <a:r>
              <a:rPr lang="en-GB" dirty="0"/>
              <a:t>Jonathan Bate was unaware of American ecocriticism when he called for ‘a literary ecocriticism’ in </a:t>
            </a:r>
            <a:r>
              <a:rPr lang="en-GB" i="1" dirty="0"/>
              <a:t>Romantic Ecology </a:t>
            </a:r>
            <a:r>
              <a:rPr lang="en-GB" dirty="0"/>
              <a:t>(1991), as I was also unaware of American ecocriticism in writing </a:t>
            </a:r>
            <a:r>
              <a:rPr lang="en-GB" i="1" dirty="0"/>
              <a:t>Green Voices</a:t>
            </a:r>
            <a:r>
              <a:rPr lang="en-GB" dirty="0"/>
              <a:t> (1995) where I introduced pastoral theory and the ‘post-pastoral’.</a:t>
            </a:r>
          </a:p>
          <a:p>
            <a:pPr marL="0" indent="0">
              <a:buNone/>
            </a:pPr>
            <a:r>
              <a:rPr lang="en-GB" dirty="0"/>
              <a:t>Compare the US’s </a:t>
            </a:r>
            <a:r>
              <a:rPr lang="en-GB" i="1" dirty="0"/>
              <a:t>The Ecocriticism Reader </a:t>
            </a:r>
            <a:r>
              <a:rPr lang="en-GB" dirty="0"/>
              <a:t>(1996) with UK’s </a:t>
            </a:r>
            <a:r>
              <a:rPr lang="en-GB" i="1" dirty="0"/>
              <a:t>The Green Studies Reader </a:t>
            </a:r>
            <a:r>
              <a:rPr lang="en-GB" dirty="0"/>
              <a:t>(2000). The latter refers only to American nature writing.</a:t>
            </a:r>
          </a:p>
        </p:txBody>
      </p:sp>
    </p:spTree>
    <p:extLst>
      <p:ext uri="{BB962C8B-B14F-4D97-AF65-F5344CB8AC3E}">
        <p14:creationId xmlns:p14="http://schemas.microsoft.com/office/powerpoint/2010/main" val="342608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53804A-C696-BEDD-E05F-DA22EB25BC4B}"/>
              </a:ext>
            </a:extLst>
          </p:cNvPr>
          <p:cNvPicPr>
            <a:picLocks noChangeAspect="1"/>
          </p:cNvPicPr>
          <p:nvPr/>
        </p:nvPicPr>
        <p:blipFill>
          <a:blip r:embed="rId2"/>
          <a:stretch>
            <a:fillRect/>
          </a:stretch>
        </p:blipFill>
        <p:spPr>
          <a:xfrm>
            <a:off x="1371600" y="-304800"/>
            <a:ext cx="6248400" cy="7543800"/>
          </a:xfrm>
          <a:prstGeom prst="rect">
            <a:avLst/>
          </a:prstGeom>
        </p:spPr>
      </p:pic>
    </p:spTree>
    <p:extLst>
      <p:ext uri="{BB962C8B-B14F-4D97-AF65-F5344CB8AC3E}">
        <p14:creationId xmlns:p14="http://schemas.microsoft.com/office/powerpoint/2010/main" val="3847048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6D807A-B380-B07E-5096-FC1A31D2E8CA}"/>
              </a:ext>
            </a:extLst>
          </p:cNvPr>
          <p:cNvPicPr>
            <a:picLocks noChangeAspect="1"/>
          </p:cNvPicPr>
          <p:nvPr/>
        </p:nvPicPr>
        <p:blipFill>
          <a:blip r:embed="rId2"/>
          <a:stretch>
            <a:fillRect/>
          </a:stretch>
        </p:blipFill>
        <p:spPr>
          <a:xfrm>
            <a:off x="-533400" y="-5715000"/>
            <a:ext cx="10515600" cy="17983200"/>
          </a:xfrm>
          <a:prstGeom prst="rect">
            <a:avLst/>
          </a:prstGeom>
        </p:spPr>
      </p:pic>
    </p:spTree>
    <p:extLst>
      <p:ext uri="{BB962C8B-B14F-4D97-AF65-F5344CB8AC3E}">
        <p14:creationId xmlns:p14="http://schemas.microsoft.com/office/powerpoint/2010/main" val="594427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4A39FF-5E05-B24E-1721-D921B79853DF}"/>
              </a:ext>
            </a:extLst>
          </p:cNvPr>
          <p:cNvSpPr>
            <a:spLocks noGrp="1"/>
          </p:cNvSpPr>
          <p:nvPr>
            <p:ph type="title"/>
          </p:nvPr>
        </p:nvSpPr>
        <p:spPr>
          <a:xfrm>
            <a:off x="515125" y="1153572"/>
            <a:ext cx="2400300" cy="4461163"/>
          </a:xfrm>
        </p:spPr>
        <p:txBody>
          <a:bodyPr>
            <a:normAutofit/>
          </a:bodyPr>
          <a:lstStyle/>
          <a:p>
            <a:r>
              <a:rPr lang="en-GB" sz="4100" dirty="0">
                <a:solidFill>
                  <a:srgbClr val="FFFFFF"/>
                </a:solidFill>
              </a:rPr>
              <a:t>Chris Townsend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1B2164-346E-4B9C-BEDC-D8AFE64BE4AF}"/>
              </a:ext>
            </a:extLst>
          </p:cNvPr>
          <p:cNvSpPr>
            <a:spLocks noGrp="1"/>
          </p:cNvSpPr>
          <p:nvPr>
            <p:ph idx="1"/>
          </p:nvPr>
        </p:nvSpPr>
        <p:spPr>
          <a:xfrm>
            <a:off x="3335481" y="591344"/>
            <a:ext cx="5179868" cy="5585619"/>
          </a:xfrm>
        </p:spPr>
        <p:txBody>
          <a:bodyPr anchor="ctr">
            <a:normAutofit/>
          </a:bodyPr>
          <a:lstStyle/>
          <a:p>
            <a:pPr marL="0" indent="0">
              <a:buNone/>
            </a:pPr>
            <a:r>
              <a:rPr lang="en-GB" dirty="0"/>
              <a:t>There has been increasing understanding of the value of wild places in recent decades. From personal accounts and the popularity of </a:t>
            </a:r>
            <a:r>
              <a:rPr lang="en-GB" dirty="0">
                <a:highlight>
                  <a:srgbClr val="FFFF00"/>
                </a:highlight>
              </a:rPr>
              <a:t>nature writing</a:t>
            </a:r>
            <a:r>
              <a:rPr lang="en-GB" dirty="0"/>
              <a:t> to social and scientific studies, the evidence for the value of wild land is mounting.</a:t>
            </a:r>
          </a:p>
        </p:txBody>
      </p:sp>
    </p:spTree>
    <p:extLst>
      <p:ext uri="{BB962C8B-B14F-4D97-AF65-F5344CB8AC3E}">
        <p14:creationId xmlns:p14="http://schemas.microsoft.com/office/powerpoint/2010/main" val="1327137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CF348-1E47-3CCD-4193-92B8CAC42D4A}"/>
              </a:ext>
            </a:extLst>
          </p:cNvPr>
          <p:cNvSpPr>
            <a:spLocks noGrp="1"/>
          </p:cNvSpPr>
          <p:nvPr>
            <p:ph type="title"/>
          </p:nvPr>
        </p:nvSpPr>
        <p:spPr>
          <a:xfrm>
            <a:off x="878305" y="1396686"/>
            <a:ext cx="2430380" cy="4064628"/>
          </a:xfrm>
        </p:spPr>
        <p:txBody>
          <a:bodyPr>
            <a:normAutofit/>
          </a:bodyPr>
          <a:lstStyle/>
          <a:p>
            <a:r>
              <a:rPr lang="en-GB" sz="3700" dirty="0">
                <a:solidFill>
                  <a:srgbClr val="FFFFFF"/>
                </a:solidFill>
              </a:rPr>
              <a:t>NatureScot 2010</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D8EFF26-0DAA-0A38-5E37-EE8372E53794}"/>
              </a:ext>
            </a:extLst>
          </p:cNvPr>
          <p:cNvSpPr>
            <a:spLocks noGrp="1"/>
          </p:cNvSpPr>
          <p:nvPr>
            <p:ph idx="1"/>
          </p:nvPr>
        </p:nvSpPr>
        <p:spPr>
          <a:xfrm>
            <a:off x="4027614" y="1526033"/>
            <a:ext cx="4152298" cy="3935281"/>
          </a:xfrm>
        </p:spPr>
        <p:txBody>
          <a:bodyPr>
            <a:normAutofit/>
          </a:bodyPr>
          <a:lstStyle/>
          <a:p>
            <a:pPr marL="0" indent="0">
              <a:buNone/>
            </a:pPr>
            <a:r>
              <a:rPr lang="en-GB" dirty="0"/>
              <a:t>Spending on </a:t>
            </a:r>
            <a:r>
              <a:rPr lang="en-GB" dirty="0">
                <a:highlight>
                  <a:srgbClr val="FFFF00"/>
                </a:highlight>
              </a:rPr>
              <a:t>nature-based tourism </a:t>
            </a:r>
            <a:r>
              <a:rPr lang="en-GB" dirty="0"/>
              <a:t>contributes 40% of all tourism spend, supporting 39,000 fulltime equivalent jobs.</a:t>
            </a:r>
          </a:p>
        </p:txBody>
      </p:sp>
    </p:spTree>
    <p:extLst>
      <p:ext uri="{BB962C8B-B14F-4D97-AF65-F5344CB8AC3E}">
        <p14:creationId xmlns:p14="http://schemas.microsoft.com/office/powerpoint/2010/main" val="429043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dirty="0"/>
              <a:t>Eric </a:t>
            </a:r>
            <a:r>
              <a:rPr lang="en-GB" dirty="0" err="1"/>
              <a:t>Ravilious</a:t>
            </a:r>
            <a:r>
              <a:rPr lang="en-GB" dirty="0"/>
              <a:t> ‘Train Landscape’ 1939</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7948" y="914400"/>
            <a:ext cx="6908104"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1742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GB" sz="3200" dirty="0"/>
              <a:t>Julian Cooper ‘Towards the Sea, Scafell’ 1988</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1" y="838200"/>
            <a:ext cx="731520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1409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 uses of ‘Pastoral’</a:t>
            </a:r>
          </a:p>
        </p:txBody>
      </p:sp>
      <p:sp>
        <p:nvSpPr>
          <p:cNvPr id="3" name="Content Placeholder 2"/>
          <p:cNvSpPr>
            <a:spLocks noGrp="1"/>
          </p:cNvSpPr>
          <p:nvPr>
            <p:ph idx="1"/>
          </p:nvPr>
        </p:nvSpPr>
        <p:spPr/>
        <p:txBody>
          <a:bodyPr>
            <a:normAutofit lnSpcReduction="10000"/>
          </a:bodyPr>
          <a:lstStyle/>
          <a:p>
            <a:r>
              <a:rPr lang="en-GB" dirty="0"/>
              <a:t>The classical literary tradition begun in 3rd century BC by the Greek Theocritus in </a:t>
            </a:r>
            <a:r>
              <a:rPr lang="en-GB" i="1" dirty="0"/>
              <a:t>The Idylls</a:t>
            </a:r>
            <a:r>
              <a:rPr lang="en-GB" dirty="0"/>
              <a:t>, later adapted by  the Roman poet Virgil in his </a:t>
            </a:r>
            <a:r>
              <a:rPr lang="en-GB" i="1" dirty="0"/>
              <a:t>Eclogues</a:t>
            </a:r>
            <a:r>
              <a:rPr lang="en-GB" dirty="0"/>
              <a:t>.</a:t>
            </a:r>
          </a:p>
          <a:p>
            <a:r>
              <a:rPr lang="en-GB" dirty="0"/>
              <a:t>Any literature that describes the countryside in contrast to the court or the city.</a:t>
            </a:r>
          </a:p>
          <a:p>
            <a:r>
              <a:rPr lang="en-GB" dirty="0"/>
              <a:t>Literature about herding animals.</a:t>
            </a:r>
          </a:p>
          <a:p>
            <a:r>
              <a:rPr lang="en-GB" dirty="0"/>
              <a:t>The pejorative sense of idealisation that  obscures harsh realities.</a:t>
            </a:r>
          </a:p>
          <a:p>
            <a:endParaRPr lang="en-GB" dirty="0"/>
          </a:p>
        </p:txBody>
      </p:sp>
    </p:spTree>
    <p:extLst>
      <p:ext uri="{BB962C8B-B14F-4D97-AF65-F5344CB8AC3E}">
        <p14:creationId xmlns:p14="http://schemas.microsoft.com/office/powerpoint/2010/main" val="264264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Pastoral</a:t>
            </a:r>
          </a:p>
        </p:txBody>
      </p:sp>
      <p:sp>
        <p:nvSpPr>
          <p:cNvPr id="3" name="Content Placeholder 2"/>
          <p:cNvSpPr>
            <a:spLocks noGrp="1"/>
          </p:cNvSpPr>
          <p:nvPr>
            <p:ph idx="1"/>
          </p:nvPr>
        </p:nvSpPr>
        <p:spPr>
          <a:xfrm>
            <a:off x="457200" y="1219200"/>
            <a:ext cx="8229600" cy="4906963"/>
          </a:xfrm>
        </p:spPr>
        <p:txBody>
          <a:bodyPr/>
          <a:lstStyle/>
          <a:p>
            <a:pPr marL="0" indent="0">
              <a:buNone/>
            </a:pPr>
            <a:r>
              <a:rPr lang="en-GB" dirty="0"/>
              <a:t>Retreat and return</a:t>
            </a:r>
          </a:p>
          <a:p>
            <a:pPr marL="0" indent="0">
              <a:buNone/>
            </a:pPr>
            <a:r>
              <a:rPr lang="en-GB" dirty="0"/>
              <a:t>Idealised</a:t>
            </a:r>
          </a:p>
          <a:p>
            <a:pPr marL="0" indent="0">
              <a:buNone/>
            </a:pPr>
            <a:r>
              <a:rPr lang="en-GB" dirty="0"/>
              <a:t>Nostalgic</a:t>
            </a:r>
          </a:p>
          <a:p>
            <a:pPr marL="0" indent="0">
              <a:buNone/>
            </a:pPr>
            <a:r>
              <a:rPr lang="en-GB" dirty="0"/>
              <a:t>Unproblematic – order, stability, agreed values</a:t>
            </a:r>
          </a:p>
          <a:p>
            <a:pPr marL="0" indent="0">
              <a:buNone/>
            </a:pPr>
            <a:r>
              <a:rPr lang="en-GB" dirty="0"/>
              <a:t>Golden Age</a:t>
            </a:r>
          </a:p>
          <a:p>
            <a:pPr marL="0" indent="0">
              <a:buNone/>
            </a:pPr>
            <a:r>
              <a:rPr lang="en-GB" dirty="0"/>
              <a:t>Arcadia the literary construct </a:t>
            </a:r>
          </a:p>
          <a:p>
            <a:pPr marL="0" indent="0">
              <a:buNone/>
            </a:pPr>
            <a:r>
              <a:rPr lang="en-GB" dirty="0"/>
              <a:t>Eden, Arden, Shangri-La, the West, Fern Hill</a:t>
            </a:r>
          </a:p>
          <a:p>
            <a:endParaRPr lang="en-GB" dirty="0"/>
          </a:p>
        </p:txBody>
      </p:sp>
    </p:spTree>
    <p:extLst>
      <p:ext uri="{BB962C8B-B14F-4D97-AF65-F5344CB8AC3E}">
        <p14:creationId xmlns:p14="http://schemas.microsoft.com/office/powerpoint/2010/main" val="2413199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Anti-Pastoral</a:t>
            </a:r>
          </a:p>
        </p:txBody>
      </p:sp>
      <p:sp>
        <p:nvSpPr>
          <p:cNvPr id="3" name="Content Placeholder 2"/>
          <p:cNvSpPr>
            <a:spLocks noGrp="1"/>
          </p:cNvSpPr>
          <p:nvPr>
            <p:ph idx="1"/>
          </p:nvPr>
        </p:nvSpPr>
        <p:spPr/>
        <p:txBody>
          <a:bodyPr>
            <a:normAutofit/>
          </a:bodyPr>
          <a:lstStyle/>
          <a:p>
            <a:pPr marL="0" indent="0">
              <a:buNone/>
            </a:pPr>
            <a:r>
              <a:rPr lang="en-GB" dirty="0"/>
              <a:t>Corrective of pastoral, often explicitly</a:t>
            </a:r>
          </a:p>
          <a:p>
            <a:pPr marL="0" indent="0">
              <a:buNone/>
            </a:pPr>
            <a:r>
              <a:rPr lang="en-GB" dirty="0" err="1"/>
              <a:t>Unidealised</a:t>
            </a:r>
            <a:r>
              <a:rPr lang="en-GB" dirty="0"/>
              <a:t> – harsh, unattractive, </a:t>
            </a:r>
          </a:p>
          <a:p>
            <a:pPr marL="0" indent="0">
              <a:buNone/>
            </a:pPr>
            <a:r>
              <a:rPr lang="en-GB" dirty="0"/>
              <a:t>Emphasises ‘realism’</a:t>
            </a:r>
          </a:p>
          <a:p>
            <a:pPr marL="0" indent="0">
              <a:buNone/>
            </a:pPr>
            <a:r>
              <a:rPr lang="en-GB" dirty="0"/>
              <a:t>Problematic – tensions, disorder, inequalities</a:t>
            </a:r>
          </a:p>
          <a:p>
            <a:pPr marL="0" indent="0">
              <a:buNone/>
            </a:pPr>
            <a:r>
              <a:rPr lang="en-GB" dirty="0"/>
              <a:t>Challenges literary constructs as false distortions</a:t>
            </a:r>
          </a:p>
          <a:p>
            <a:pPr marL="0" indent="0">
              <a:buNone/>
            </a:pPr>
            <a:r>
              <a:rPr lang="en-GB" dirty="0"/>
              <a:t>Demythologises Arcadia</a:t>
            </a:r>
          </a:p>
        </p:txBody>
      </p:sp>
    </p:spTree>
    <p:extLst>
      <p:ext uri="{BB962C8B-B14F-4D97-AF65-F5344CB8AC3E}">
        <p14:creationId xmlns:p14="http://schemas.microsoft.com/office/powerpoint/2010/main" val="661280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Post-Pastoral</a:t>
            </a:r>
          </a:p>
        </p:txBody>
      </p:sp>
      <p:sp>
        <p:nvSpPr>
          <p:cNvPr id="3" name="Content Placeholder 2"/>
          <p:cNvSpPr>
            <a:spLocks noGrp="1"/>
          </p:cNvSpPr>
          <p:nvPr>
            <p:ph idx="1"/>
          </p:nvPr>
        </p:nvSpPr>
        <p:spPr>
          <a:xfrm>
            <a:off x="457200" y="1066800"/>
            <a:ext cx="8229600" cy="5486400"/>
          </a:xfrm>
        </p:spPr>
        <p:txBody>
          <a:bodyPr>
            <a:normAutofit fontScale="77500" lnSpcReduction="20000"/>
          </a:bodyPr>
          <a:lstStyle/>
          <a:p>
            <a:pPr marL="0" indent="0">
              <a:buNone/>
            </a:pPr>
            <a:endParaRPr lang="en-GB" dirty="0"/>
          </a:p>
          <a:p>
            <a:pPr marL="0" indent="0">
              <a:buNone/>
            </a:pPr>
            <a:r>
              <a:rPr lang="en-GB" dirty="0"/>
              <a:t>Texts that ask some or all of the following six questions in any time period:</a:t>
            </a:r>
          </a:p>
          <a:p>
            <a:pPr marL="0" indent="0">
              <a:buNone/>
            </a:pPr>
            <a:endParaRPr lang="en-GB" dirty="0"/>
          </a:p>
          <a:p>
            <a:pPr marL="514350" indent="-514350">
              <a:buFont typeface="+mj-lt"/>
              <a:buAutoNum type="arabicPeriod"/>
            </a:pPr>
            <a:r>
              <a:rPr lang="en-GB" dirty="0"/>
              <a:t>Can awe in the face of nature lead to humility in our species, reducing our hubris?</a:t>
            </a:r>
          </a:p>
          <a:p>
            <a:pPr marL="514350" indent="-514350">
              <a:buFont typeface="+mj-lt"/>
              <a:buAutoNum type="arabicPeriod"/>
            </a:pPr>
            <a:r>
              <a:rPr lang="en-GB" dirty="0"/>
              <a:t>What are the implications of recognising that we are part of nature’s creative-destructive processes?</a:t>
            </a:r>
          </a:p>
          <a:p>
            <a:pPr marL="514350" indent="-514350">
              <a:buFont typeface="+mj-lt"/>
              <a:buAutoNum type="arabicPeriod"/>
            </a:pPr>
            <a:r>
              <a:rPr lang="en-GB" dirty="0"/>
              <a:t>If our inner nature echoes outer nature how can the outer help us understand the inner?</a:t>
            </a:r>
          </a:p>
          <a:p>
            <a:pPr marL="514350" indent="-514350">
              <a:buFont typeface="+mj-lt"/>
              <a:buAutoNum type="arabicPeriod"/>
            </a:pPr>
            <a:r>
              <a:rPr lang="en-GB" dirty="0"/>
              <a:t>If nature is culture, is culture nature?</a:t>
            </a:r>
          </a:p>
          <a:p>
            <a:pPr marL="514350" indent="-514350">
              <a:buFont typeface="+mj-lt"/>
              <a:buAutoNum type="arabicPeriod"/>
            </a:pPr>
            <a:r>
              <a:rPr lang="en-GB" dirty="0"/>
              <a:t>How can consciousness, through conscience, help us heal our alienation from our home?</a:t>
            </a:r>
          </a:p>
          <a:p>
            <a:pPr marL="514350" indent="-514350">
              <a:buFont typeface="+mj-lt"/>
              <a:buAutoNum type="arabicPeriod"/>
            </a:pPr>
            <a:r>
              <a:rPr lang="en-GB" dirty="0"/>
              <a:t>Is the exploitation of our planet aligned with our exploitation of human minorities?</a:t>
            </a:r>
          </a:p>
        </p:txBody>
      </p:sp>
    </p:spTree>
    <p:extLst>
      <p:ext uri="{BB962C8B-B14F-4D97-AF65-F5344CB8AC3E}">
        <p14:creationId xmlns:p14="http://schemas.microsoft.com/office/powerpoint/2010/main" val="354847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GB" dirty="0"/>
              <a:t>British nature writers timeline</a:t>
            </a:r>
          </a:p>
        </p:txBody>
      </p:sp>
      <p:sp>
        <p:nvSpPr>
          <p:cNvPr id="3" name="Content Placeholder 2"/>
          <p:cNvSpPr>
            <a:spLocks noGrp="1"/>
          </p:cNvSpPr>
          <p:nvPr>
            <p:ph idx="1"/>
          </p:nvPr>
        </p:nvSpPr>
        <p:spPr>
          <a:xfrm>
            <a:off x="457200" y="838200"/>
            <a:ext cx="8229600" cy="5791200"/>
          </a:xfrm>
        </p:spPr>
        <p:txBody>
          <a:bodyPr>
            <a:noAutofit/>
          </a:bodyPr>
          <a:lstStyle/>
          <a:p>
            <a:pPr marL="0" indent="0">
              <a:buNone/>
            </a:pPr>
            <a:r>
              <a:rPr lang="en-GB" sz="1600" dirty="0"/>
              <a:t>Gilbert White, 1788, </a:t>
            </a:r>
            <a:r>
              <a:rPr lang="en-GB" sz="1600" i="1" dirty="0"/>
              <a:t>The Natural History of Selbourne</a:t>
            </a:r>
            <a:r>
              <a:rPr lang="en-GB" sz="1600" dirty="0"/>
              <a:t> (opposite of	 transcendentalism; book)</a:t>
            </a:r>
            <a:endParaRPr lang="en-GB" sz="1600" i="1" dirty="0"/>
          </a:p>
          <a:p>
            <a:pPr marL="0" indent="0">
              <a:buNone/>
            </a:pPr>
            <a:r>
              <a:rPr lang="en-GB" sz="1600" dirty="0"/>
              <a:t>Richard Jeffries, 1879, </a:t>
            </a:r>
            <a:r>
              <a:rPr lang="en-GB" sz="1600" i="1" dirty="0"/>
              <a:t>The Amateur Poacher</a:t>
            </a:r>
          </a:p>
          <a:p>
            <a:pPr marL="0" indent="0">
              <a:buNone/>
            </a:pPr>
            <a:r>
              <a:rPr lang="en-GB" sz="1600" dirty="0"/>
              <a:t>W.H. Hudson, 1909, </a:t>
            </a:r>
            <a:r>
              <a:rPr lang="en-GB" sz="1600" i="1" dirty="0"/>
              <a:t>Afoot in England</a:t>
            </a:r>
          </a:p>
          <a:p>
            <a:pPr marL="0" indent="0">
              <a:buNone/>
            </a:pPr>
            <a:r>
              <a:rPr lang="en-GB" sz="1600" dirty="0"/>
              <a:t>Edward Thomas, 1906, </a:t>
            </a:r>
            <a:r>
              <a:rPr lang="en-GB" sz="1600" i="1" dirty="0"/>
              <a:t>The South Country</a:t>
            </a:r>
          </a:p>
          <a:p>
            <a:pPr marL="0" indent="0">
              <a:buNone/>
            </a:pPr>
            <a:r>
              <a:rPr lang="en-GB" sz="1600" dirty="0"/>
              <a:t>H.V. Morton, 1927, </a:t>
            </a:r>
            <a:r>
              <a:rPr lang="en-GB" sz="1600" i="1" dirty="0"/>
              <a:t>In Search of England</a:t>
            </a:r>
          </a:p>
          <a:p>
            <a:pPr marL="0" indent="0">
              <a:buNone/>
            </a:pPr>
            <a:r>
              <a:rPr lang="en-GB" sz="1600" dirty="0"/>
              <a:t>Jacquetta Hawkes, 1951, </a:t>
            </a:r>
            <a:r>
              <a:rPr lang="en-GB" sz="1600" i="1" dirty="0"/>
              <a:t>A Land</a:t>
            </a:r>
          </a:p>
          <a:p>
            <a:pPr marL="0" indent="0">
              <a:buNone/>
            </a:pPr>
            <a:r>
              <a:rPr lang="en-GB" sz="1600" dirty="0"/>
              <a:t>J.A. Baker, 1967, </a:t>
            </a:r>
            <a:r>
              <a:rPr lang="en-GB" sz="1600" i="1" dirty="0"/>
              <a:t>The Peregrine</a:t>
            </a:r>
          </a:p>
          <a:p>
            <a:pPr marL="0" indent="0">
              <a:buNone/>
            </a:pPr>
            <a:r>
              <a:rPr lang="en-GB" sz="1600" dirty="0"/>
              <a:t>Kenneth </a:t>
            </a:r>
            <a:r>
              <a:rPr lang="en-GB" sz="1600" dirty="0" err="1"/>
              <a:t>Allsop</a:t>
            </a:r>
            <a:r>
              <a:rPr lang="en-GB" sz="1600" dirty="0"/>
              <a:t>, 1972, </a:t>
            </a:r>
            <a:r>
              <a:rPr lang="en-GB" sz="1600" i="1" dirty="0"/>
              <a:t>In the Country</a:t>
            </a:r>
          </a:p>
          <a:p>
            <a:pPr marL="0" indent="0">
              <a:buNone/>
            </a:pPr>
            <a:r>
              <a:rPr lang="en-GB" sz="1600" dirty="0"/>
              <a:t>Richard Mabey, 1974, </a:t>
            </a:r>
            <a:r>
              <a:rPr lang="en-GB" sz="1600" i="1" dirty="0"/>
              <a:t>Food for Free</a:t>
            </a:r>
          </a:p>
          <a:p>
            <a:pPr marL="0" indent="0">
              <a:buNone/>
            </a:pPr>
            <a:r>
              <a:rPr lang="en-GB" sz="1600" dirty="0"/>
              <a:t>Nan Shepherd, 1977</a:t>
            </a:r>
            <a:r>
              <a:rPr lang="en-GB" sz="1600" i="1" dirty="0"/>
              <a:t>, The Living Mountain</a:t>
            </a:r>
          </a:p>
          <a:p>
            <a:pPr marL="0" indent="0">
              <a:buNone/>
            </a:pPr>
            <a:r>
              <a:rPr lang="en-GB" sz="1600" dirty="0"/>
              <a:t>Kathleen Jamie, 2005, </a:t>
            </a:r>
            <a:r>
              <a:rPr lang="en-GB" sz="1600" i="1" dirty="0"/>
              <a:t>Findings</a:t>
            </a:r>
          </a:p>
          <a:p>
            <a:pPr marL="0" indent="0">
              <a:buNone/>
            </a:pPr>
            <a:r>
              <a:rPr lang="en-GB" sz="1600" dirty="0"/>
              <a:t>Tim Dee, 2014, </a:t>
            </a:r>
            <a:r>
              <a:rPr lang="en-GB" sz="1600" i="1" dirty="0"/>
              <a:t>Four Fields</a:t>
            </a:r>
          </a:p>
          <a:p>
            <a:pPr marL="0" indent="0">
              <a:buNone/>
            </a:pPr>
            <a:r>
              <a:rPr lang="en-GB" sz="1600" dirty="0"/>
              <a:t>Richard Kerridge, 2014</a:t>
            </a:r>
            <a:r>
              <a:rPr lang="en-GB" sz="1600" i="1" dirty="0"/>
              <a:t>, Cold Blood</a:t>
            </a:r>
          </a:p>
          <a:p>
            <a:pPr marL="0" indent="0">
              <a:buNone/>
            </a:pPr>
            <a:r>
              <a:rPr lang="en-GB" sz="1600" dirty="0"/>
              <a:t>Helen Macdonald, 2015, </a:t>
            </a:r>
            <a:r>
              <a:rPr lang="en-GB" sz="1600" i="1" dirty="0"/>
              <a:t>H is for Hawk</a:t>
            </a:r>
          </a:p>
          <a:p>
            <a:pPr marL="0" indent="0">
              <a:buNone/>
            </a:pPr>
            <a:r>
              <a:rPr lang="en-GB" sz="1600" dirty="0"/>
              <a:t>Paul Evans, 2015, </a:t>
            </a:r>
            <a:r>
              <a:rPr lang="en-GB" sz="1600" i="1" dirty="0"/>
              <a:t>Field Notes From the Edge</a:t>
            </a:r>
          </a:p>
          <a:p>
            <a:pPr marL="0" indent="0">
              <a:buNone/>
            </a:pPr>
            <a:r>
              <a:rPr lang="en-GB" sz="1600" dirty="0"/>
              <a:t>Merryn Glover, 2023, </a:t>
            </a:r>
            <a:r>
              <a:rPr lang="en-GB" sz="1600" i="1" dirty="0"/>
              <a:t>The Hidden Fires</a:t>
            </a:r>
          </a:p>
          <a:p>
            <a:pPr marL="0" indent="0">
              <a:buNone/>
            </a:pPr>
            <a:r>
              <a:rPr lang="en-GB" sz="1600" dirty="0"/>
              <a:t>Robert Macfarlane, 2025, </a:t>
            </a:r>
            <a:r>
              <a:rPr lang="en-GB" sz="1600" i="1" dirty="0"/>
              <a:t>Is a River Alive?</a:t>
            </a:r>
          </a:p>
          <a:p>
            <a:pPr marL="0" indent="0">
              <a:buNone/>
            </a:pPr>
            <a:r>
              <a:rPr lang="en-GB" sz="1600" dirty="0"/>
              <a:t>Amanda Tuke, 2026, </a:t>
            </a:r>
            <a:r>
              <a:rPr lang="en-GB" sz="1600" i="1" dirty="0"/>
              <a:t>Wild Pavements</a:t>
            </a:r>
          </a:p>
        </p:txBody>
      </p:sp>
    </p:spTree>
    <p:extLst>
      <p:ext uri="{BB962C8B-B14F-4D97-AF65-F5344CB8AC3E}">
        <p14:creationId xmlns:p14="http://schemas.microsoft.com/office/powerpoint/2010/main" val="601398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GB" dirty="0"/>
              <a:t>1960-1980</a:t>
            </a:r>
          </a:p>
        </p:txBody>
      </p:sp>
      <p:sp>
        <p:nvSpPr>
          <p:cNvPr id="3" name="Content Placeholder 2"/>
          <p:cNvSpPr>
            <a:spLocks noGrp="1"/>
          </p:cNvSpPr>
          <p:nvPr>
            <p:ph idx="1"/>
          </p:nvPr>
        </p:nvSpPr>
        <p:spPr>
          <a:xfrm>
            <a:off x="457200" y="838200"/>
            <a:ext cx="8229600" cy="5791200"/>
          </a:xfrm>
        </p:spPr>
        <p:txBody>
          <a:bodyPr>
            <a:normAutofit fontScale="77500" lnSpcReduction="20000"/>
          </a:bodyPr>
          <a:lstStyle/>
          <a:p>
            <a:pPr marL="0" indent="0">
              <a:buNone/>
            </a:pPr>
            <a:r>
              <a:rPr lang="fr-FR" dirty="0"/>
              <a:t>1960, Gavin Maxwell, </a:t>
            </a:r>
            <a:r>
              <a:rPr lang="fr-FR" i="1" dirty="0"/>
              <a:t>Ring of Bright Water</a:t>
            </a:r>
          </a:p>
          <a:p>
            <a:pPr marL="0" indent="0">
              <a:buNone/>
            </a:pPr>
            <a:r>
              <a:rPr lang="fr-FR" dirty="0"/>
              <a:t>1962 Rachel Carson, </a:t>
            </a:r>
            <a:r>
              <a:rPr lang="fr-FR" i="1" dirty="0" err="1"/>
              <a:t>Silent</a:t>
            </a:r>
            <a:r>
              <a:rPr lang="fr-FR" i="1" dirty="0"/>
              <a:t> </a:t>
            </a:r>
            <a:r>
              <a:rPr lang="fr-FR" i="1" dirty="0" err="1"/>
              <a:t>Spring</a:t>
            </a:r>
            <a:endParaRPr lang="fr-FR" i="1" dirty="0"/>
          </a:p>
          <a:p>
            <a:pPr marL="0" indent="0">
              <a:buNone/>
            </a:pPr>
            <a:r>
              <a:rPr lang="fr-FR" dirty="0"/>
              <a:t>1963 </a:t>
            </a:r>
            <a:r>
              <a:rPr lang="en-GB" dirty="0"/>
              <a:t>E.P. Odum, </a:t>
            </a:r>
            <a:r>
              <a:rPr lang="en-GB" i="1" dirty="0"/>
              <a:t>Ecology: The Link Between the Natural and						 the Social Sciences</a:t>
            </a:r>
          </a:p>
          <a:p>
            <a:pPr marL="0" indent="0">
              <a:buNone/>
            </a:pPr>
            <a:r>
              <a:rPr lang="en-GB" dirty="0"/>
              <a:t>1963 Derek </a:t>
            </a:r>
            <a:r>
              <a:rPr lang="en-GB" dirty="0" err="1"/>
              <a:t>Ratcliffe</a:t>
            </a:r>
            <a:r>
              <a:rPr lang="en-GB" dirty="0"/>
              <a:t>, ‘The Status of the Peregrine in GB’</a:t>
            </a:r>
            <a:endParaRPr lang="fr-FR" dirty="0"/>
          </a:p>
          <a:p>
            <a:pPr marL="0" indent="0">
              <a:buNone/>
            </a:pPr>
            <a:r>
              <a:rPr lang="fr-FR" dirty="0"/>
              <a:t>1968 </a:t>
            </a:r>
            <a:r>
              <a:rPr lang="en-GB" dirty="0"/>
              <a:t>Paul Ehrlich, </a:t>
            </a:r>
            <a:r>
              <a:rPr lang="en-GB" i="1" dirty="0"/>
              <a:t>The Population Bomb</a:t>
            </a:r>
            <a:endParaRPr lang="fr-FR" i="1" dirty="0"/>
          </a:p>
          <a:p>
            <a:pPr marL="0" indent="0">
              <a:buNone/>
            </a:pPr>
            <a:r>
              <a:rPr lang="fr-FR" dirty="0"/>
              <a:t>1972 UN </a:t>
            </a:r>
            <a:r>
              <a:rPr lang="fr-FR" i="1" dirty="0" err="1"/>
              <a:t>Human</a:t>
            </a:r>
            <a:r>
              <a:rPr lang="fr-FR" i="1" dirty="0"/>
              <a:t> </a:t>
            </a:r>
            <a:r>
              <a:rPr lang="fr-FR" i="1" dirty="0" err="1"/>
              <a:t>Environment</a:t>
            </a:r>
            <a:r>
              <a:rPr lang="fr-FR" i="1" dirty="0"/>
              <a:t> </a:t>
            </a:r>
            <a:r>
              <a:rPr lang="fr-FR" dirty="0"/>
              <a:t>Report</a:t>
            </a:r>
          </a:p>
          <a:p>
            <a:pPr marL="0" indent="0">
              <a:buNone/>
            </a:pPr>
            <a:r>
              <a:rPr lang="en-GB" dirty="0"/>
              <a:t>1972 Kenneth </a:t>
            </a:r>
            <a:r>
              <a:rPr lang="en-GB" dirty="0" err="1"/>
              <a:t>Allsop</a:t>
            </a:r>
            <a:r>
              <a:rPr lang="en-GB" dirty="0"/>
              <a:t>, </a:t>
            </a:r>
            <a:r>
              <a:rPr lang="en-GB" i="1" dirty="0"/>
              <a:t>In the Country</a:t>
            </a:r>
          </a:p>
          <a:p>
            <a:pPr marL="0" indent="0">
              <a:buNone/>
            </a:pPr>
            <a:r>
              <a:rPr lang="en-GB" dirty="0"/>
              <a:t>1972 The Club of Rome, </a:t>
            </a:r>
            <a:r>
              <a:rPr lang="en-GB" i="1" dirty="0"/>
              <a:t>Limits to Growth</a:t>
            </a:r>
          </a:p>
          <a:p>
            <a:pPr marL="0" indent="0">
              <a:buNone/>
            </a:pPr>
            <a:r>
              <a:rPr lang="en-GB" dirty="0"/>
              <a:t>1973 Arne </a:t>
            </a:r>
            <a:r>
              <a:rPr lang="en-GB" dirty="0" err="1"/>
              <a:t>Naess</a:t>
            </a:r>
            <a:r>
              <a:rPr lang="en-GB" dirty="0"/>
              <a:t>, ‘deep ecology’ </a:t>
            </a:r>
          </a:p>
          <a:p>
            <a:pPr marL="0" indent="0">
              <a:buNone/>
            </a:pPr>
            <a:r>
              <a:rPr lang="en-GB" dirty="0"/>
              <a:t>1976 Richard Dawkins, </a:t>
            </a:r>
            <a:r>
              <a:rPr lang="en-GB" i="1" dirty="0"/>
              <a:t>The Selfish Gene </a:t>
            </a:r>
            <a:endParaRPr lang="fr-FR" i="1" dirty="0"/>
          </a:p>
          <a:p>
            <a:pPr marL="0" indent="0">
              <a:buNone/>
            </a:pPr>
            <a:r>
              <a:rPr lang="en-GB" dirty="0"/>
              <a:t>1977 UK Department of Environment</a:t>
            </a:r>
          </a:p>
          <a:p>
            <a:pPr marL="0" indent="0">
              <a:buNone/>
            </a:pPr>
            <a:r>
              <a:rPr lang="en-GB" dirty="0"/>
              <a:t>1979 James Lovelock, </a:t>
            </a:r>
            <a:r>
              <a:rPr lang="en-GB" i="1" dirty="0"/>
              <a:t>Gaia</a:t>
            </a:r>
          </a:p>
          <a:p>
            <a:pPr marL="0" indent="0">
              <a:buNone/>
            </a:pPr>
            <a:r>
              <a:rPr lang="en-GB" dirty="0"/>
              <a:t>1980 Marian </a:t>
            </a:r>
            <a:r>
              <a:rPr lang="en-GB" dirty="0" err="1"/>
              <a:t>Shoard</a:t>
            </a:r>
            <a:r>
              <a:rPr lang="en-GB" dirty="0"/>
              <a:t>, </a:t>
            </a:r>
            <a:r>
              <a:rPr lang="en-GB" i="1" dirty="0"/>
              <a:t>The Theft of the Countryside</a:t>
            </a:r>
          </a:p>
          <a:p>
            <a:pPr marL="0" indent="0">
              <a:buNone/>
            </a:pPr>
            <a:r>
              <a:rPr lang="en-GB" dirty="0"/>
              <a:t>1980 Richard Mabey, </a:t>
            </a:r>
            <a:r>
              <a:rPr lang="en-GB" i="1" dirty="0"/>
              <a:t>The Common Ground </a:t>
            </a:r>
          </a:p>
        </p:txBody>
      </p:sp>
    </p:spTree>
    <p:extLst>
      <p:ext uri="{BB962C8B-B14F-4D97-AF65-F5344CB8AC3E}">
        <p14:creationId xmlns:p14="http://schemas.microsoft.com/office/powerpoint/2010/main" val="352326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C:\Users\PC_User\Pictures\2020-05-20 Bird in the Bush\Bird in the Bush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609600"/>
            <a:ext cx="5791199" cy="777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08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GB"/>
          </a:p>
        </p:txBody>
      </p:sp>
      <p:sp>
        <p:nvSpPr>
          <p:cNvPr id="3" name="Content Placeholder 2"/>
          <p:cNvSpPr>
            <a:spLocks noGrp="1"/>
          </p:cNvSpPr>
          <p:nvPr>
            <p:ph idx="1"/>
          </p:nvPr>
        </p:nvSpPr>
        <p:spPr>
          <a:xfrm>
            <a:off x="457200" y="533400"/>
            <a:ext cx="8229600" cy="5592763"/>
          </a:xfrm>
        </p:spPr>
        <p:txBody>
          <a:bodyPr>
            <a:normAutofit fontScale="92500"/>
          </a:bodyPr>
          <a:lstStyle/>
          <a:p>
            <a:r>
              <a:rPr lang="en-GB" dirty="0"/>
              <a:t>H.V. Morton, </a:t>
            </a:r>
            <a:r>
              <a:rPr lang="en-GB" i="1" dirty="0"/>
              <a:t>In Search of England </a:t>
            </a:r>
            <a:r>
              <a:rPr lang="en-GB" dirty="0"/>
              <a:t>(1927)</a:t>
            </a:r>
          </a:p>
          <a:p>
            <a:pPr marL="0" indent="0">
              <a:buNone/>
            </a:pPr>
            <a:r>
              <a:rPr lang="en-GB" dirty="0"/>
              <a:t>‘History proves to us that a nation cannot live by its town alone: it tells us that the virile and progressive nation is that which can keep pace with the modern industrial world and at the same time support a contented and flourishing peasantry.’ (xi)</a:t>
            </a:r>
          </a:p>
          <a:p>
            <a:r>
              <a:rPr lang="en-GB" dirty="0"/>
              <a:t>H.V. Morton, </a:t>
            </a:r>
            <a:r>
              <a:rPr lang="en-GB" i="1" dirty="0"/>
              <a:t>England</a:t>
            </a:r>
            <a:r>
              <a:rPr lang="en-GB" dirty="0"/>
              <a:t> (1975)</a:t>
            </a:r>
          </a:p>
          <a:p>
            <a:pPr marL="0" indent="0">
              <a:buNone/>
            </a:pPr>
            <a:r>
              <a:rPr lang="en-GB" dirty="0"/>
              <a:t>‘… those things which men break their </a:t>
            </a:r>
            <a:r>
              <a:rPr lang="en-GB"/>
              <a:t>hearts upon [materialism] </a:t>
            </a:r>
            <a:r>
              <a:rPr lang="en-GB" dirty="0"/>
              <a:t>are not worth so much in the long run as the sight of the moon tangled up in the boughs of a young birch wood. Heresy, of course!’ (48)</a:t>
            </a:r>
          </a:p>
        </p:txBody>
      </p:sp>
    </p:spTree>
    <p:extLst>
      <p:ext uri="{BB962C8B-B14F-4D97-AF65-F5344CB8AC3E}">
        <p14:creationId xmlns:p14="http://schemas.microsoft.com/office/powerpoint/2010/main" val="404614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Jacquetta Hawkes, </a:t>
            </a:r>
            <a:r>
              <a:rPr lang="en-GB" i="1" dirty="0"/>
              <a:t>A Land </a:t>
            </a:r>
            <a:r>
              <a:rPr lang="en-GB" dirty="0"/>
              <a:t>(1951)</a:t>
            </a:r>
          </a:p>
        </p:txBody>
      </p:sp>
      <p:sp>
        <p:nvSpPr>
          <p:cNvPr id="3" name="Content Placeholder 2"/>
          <p:cNvSpPr>
            <a:spLocks noGrp="1"/>
          </p:cNvSpPr>
          <p:nvPr>
            <p:ph idx="1"/>
          </p:nvPr>
        </p:nvSpPr>
        <p:spPr/>
        <p:txBody>
          <a:bodyPr>
            <a:normAutofit/>
          </a:bodyPr>
          <a:lstStyle/>
          <a:p>
            <a:pPr marL="0" indent="0">
              <a:buNone/>
            </a:pPr>
            <a:r>
              <a:rPr lang="en-GB" dirty="0"/>
              <a:t>‘[…] cutting-edge science and first person-narrative […] It’s for this reason that I proposed </a:t>
            </a:r>
            <a:r>
              <a:rPr lang="en-GB" i="1" dirty="0"/>
              <a:t>A Land </a:t>
            </a:r>
            <a:r>
              <a:rPr lang="en-GB" dirty="0"/>
              <a:t>to be a missing link. It stands, </a:t>
            </a:r>
            <a:r>
              <a:rPr lang="en-GB"/>
              <a:t>with Rachel Carson </a:t>
            </a:r>
            <a:r>
              <a:rPr lang="en-GB" dirty="0"/>
              <a:t>and company, at the beginnings of what is now uneasily known as “environmental writing”: ecologically literate, ethically minded and politically explicit work.’ Robert Macfarlane, ‘Foreword’, 2012 (xxiv)</a:t>
            </a:r>
          </a:p>
        </p:txBody>
      </p:sp>
    </p:spTree>
    <p:extLst>
      <p:ext uri="{BB962C8B-B14F-4D97-AF65-F5344CB8AC3E}">
        <p14:creationId xmlns:p14="http://schemas.microsoft.com/office/powerpoint/2010/main" val="996756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Jacquetta</a:t>
            </a:r>
            <a:r>
              <a:rPr lang="fr-FR" dirty="0"/>
              <a:t> Hawkes, </a:t>
            </a:r>
            <a:r>
              <a:rPr lang="fr-FR" i="1" dirty="0"/>
              <a:t>A Land </a:t>
            </a:r>
            <a:r>
              <a:rPr lang="fr-FR" dirty="0"/>
              <a:t>(1951)</a:t>
            </a:r>
            <a:endParaRPr lang="en-GB" dirty="0"/>
          </a:p>
        </p:txBody>
      </p:sp>
      <p:sp>
        <p:nvSpPr>
          <p:cNvPr id="3" name="Content Placeholder 2"/>
          <p:cNvSpPr>
            <a:spLocks noGrp="1"/>
          </p:cNvSpPr>
          <p:nvPr>
            <p:ph idx="1"/>
          </p:nvPr>
        </p:nvSpPr>
        <p:spPr/>
        <p:txBody>
          <a:bodyPr>
            <a:normAutofit lnSpcReduction="10000"/>
          </a:bodyPr>
          <a:lstStyle/>
          <a:p>
            <a:r>
              <a:rPr lang="en-GB" dirty="0"/>
              <a:t>‘The urban masses, having lost all the traditions I have just named which together make up the inheritance which may be called culture, tended to become, as individuals, cultureless.’ (186-7)</a:t>
            </a:r>
          </a:p>
          <a:p>
            <a:r>
              <a:rPr lang="en-GB" dirty="0"/>
              <a:t>‘The people of this island should put their hearts, their hands, and all the spare energy that science has given them into the restoration of their country.’ (201)</a:t>
            </a:r>
          </a:p>
        </p:txBody>
      </p:sp>
    </p:spTree>
    <p:extLst>
      <p:ext uri="{BB962C8B-B14F-4D97-AF65-F5344CB8AC3E}">
        <p14:creationId xmlns:p14="http://schemas.microsoft.com/office/powerpoint/2010/main" val="34331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Richard Mabey, </a:t>
            </a:r>
            <a:r>
              <a:rPr lang="en-GB" sz="3200" i="1" dirty="0"/>
              <a:t>The Common Ground: A Place for Nature in Britain’s Future </a:t>
            </a:r>
            <a:r>
              <a:rPr lang="en-GB" sz="3200" dirty="0"/>
              <a:t>(1980)</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GB" sz="2800" dirty="0"/>
              <a:t>Nature Conservancy Council – science and conservation</a:t>
            </a:r>
          </a:p>
          <a:p>
            <a:r>
              <a:rPr lang="en-GB" sz="2800" dirty="0"/>
              <a:t>Nature as culture (‘place’ not ‘habitat’) </a:t>
            </a:r>
          </a:p>
          <a:p>
            <a:r>
              <a:rPr lang="en-GB" sz="2800" dirty="0"/>
              <a:t>Recognises traditional ‘cultural history’ as evolving</a:t>
            </a:r>
          </a:p>
          <a:p>
            <a:r>
              <a:rPr lang="en-GB" sz="2800" dirty="0"/>
              <a:t>John Clare and Annie Dillard quoted</a:t>
            </a:r>
          </a:p>
          <a:p>
            <a:r>
              <a:rPr lang="en-GB" sz="2800" dirty="0"/>
              <a:t>Biosphere: science, ethics, value, meaning</a:t>
            </a:r>
          </a:p>
          <a:p>
            <a:r>
              <a:rPr lang="en-GB" sz="2800" dirty="0"/>
              <a:t>Human choices beyond scientific criteria</a:t>
            </a:r>
          </a:p>
          <a:p>
            <a:r>
              <a:rPr lang="en-GB" sz="2800" dirty="0"/>
              <a:t>Nature conservation is human conservation</a:t>
            </a:r>
          </a:p>
          <a:p>
            <a:r>
              <a:rPr lang="en-GB" sz="2800" dirty="0"/>
              <a:t>‘Common species keep the living world ticking’</a:t>
            </a:r>
          </a:p>
          <a:p>
            <a:r>
              <a:rPr lang="en-GB" sz="2800" dirty="0"/>
              <a:t>From local to global: ‘parochial histories’; ‘place, process’</a:t>
            </a:r>
          </a:p>
          <a:p>
            <a:r>
              <a:rPr lang="en-GB" sz="2800" dirty="0"/>
              <a:t>Museum nature or dynamic continuity and change? </a:t>
            </a:r>
          </a:p>
          <a:p>
            <a:r>
              <a:rPr lang="en-GB" sz="2800" dirty="0"/>
              <a:t>‘Past Harmonies/Present Discord’; ‘Towards a Land-Use Policy’ </a:t>
            </a:r>
          </a:p>
          <a:p>
            <a:r>
              <a:rPr lang="en-GB" sz="2800" dirty="0"/>
              <a:t>Beyond ‘sickly pastoral longings’</a:t>
            </a:r>
          </a:p>
          <a:p>
            <a:endParaRPr lang="en-GB" sz="2800" dirty="0"/>
          </a:p>
        </p:txBody>
      </p:sp>
    </p:spTree>
    <p:extLst>
      <p:ext uri="{BB962C8B-B14F-4D97-AF65-F5344CB8AC3E}">
        <p14:creationId xmlns:p14="http://schemas.microsoft.com/office/powerpoint/2010/main" val="1303499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7820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a:bodyPr>
          <a:lstStyle/>
          <a:p>
            <a:r>
              <a:rPr lang="en-GB" sz="2800" dirty="0"/>
              <a:t>Editorial for </a:t>
            </a:r>
            <a:r>
              <a:rPr lang="en-GB" sz="2800" i="1" dirty="0"/>
              <a:t>Green Letters </a:t>
            </a:r>
            <a:r>
              <a:rPr lang="en-GB" sz="2800" dirty="0"/>
              <a:t>17.1 (2013)</a:t>
            </a:r>
            <a:br>
              <a:rPr lang="en-GB" sz="2800" dirty="0"/>
            </a:br>
            <a:r>
              <a:rPr lang="en-GB" sz="2800" i="1" dirty="0"/>
              <a:t>Twentieth Century Nature Writing in Britain and Ireland</a:t>
            </a:r>
          </a:p>
        </p:txBody>
      </p:sp>
      <p:sp>
        <p:nvSpPr>
          <p:cNvPr id="3" name="Content Placeholder 2"/>
          <p:cNvSpPr>
            <a:spLocks noGrp="1"/>
          </p:cNvSpPr>
          <p:nvPr>
            <p:ph idx="1"/>
          </p:nvPr>
        </p:nvSpPr>
        <p:spPr>
          <a:xfrm>
            <a:off x="457200" y="1752600"/>
            <a:ext cx="8229600" cy="5334000"/>
          </a:xfrm>
        </p:spPr>
        <p:txBody>
          <a:bodyPr>
            <a:normAutofit fontScale="70000" lnSpcReduction="20000"/>
          </a:bodyPr>
          <a:lstStyle/>
          <a:p>
            <a:pPr marL="0" indent="0" algn="just">
              <a:buNone/>
            </a:pPr>
            <a:r>
              <a:rPr lang="en-GB" dirty="0"/>
              <a:t>What exactly was new about the nature writing in </a:t>
            </a:r>
            <a:r>
              <a:rPr lang="en-GB" i="1" dirty="0" err="1"/>
              <a:t>Granta</a:t>
            </a:r>
            <a:r>
              <a:rPr lang="en-GB" dirty="0" err="1"/>
              <a:t>’s</a:t>
            </a:r>
            <a:r>
              <a:rPr lang="en-GB" dirty="0"/>
              <a:t> 2008 collection titled </a:t>
            </a:r>
            <a:r>
              <a:rPr lang="en-GB" i="1" dirty="0"/>
              <a:t>The New Nature Writing</a:t>
            </a:r>
            <a:r>
              <a:rPr lang="en-GB" dirty="0"/>
              <a:t>? One answer would be ‘not much’. Apart from Kathleen Jamie’s ‘Pathologies: A startling tour of our bodies’ much of the remaining writing followed a familiar pattern of the sensitive and informed individual’s encounter with nature. But this might be the response from a reader familiar with twentieth century American nature writing. As several contributors to this issue discuss, in Britain and Ireland there has been a rather different tradition of nature writing – less spiritual and more concerned with natural history, perhaps: less internally and more externally focused. Yet recent British nature writers such as Robert Macfarlane are also clearly drawing upon the American tradition, as indicated in his interview in this issue. Another answer might be to remark upon the fact that </a:t>
            </a:r>
            <a:r>
              <a:rPr lang="en-GB" i="1" dirty="0" err="1"/>
              <a:t>Granta</a:t>
            </a:r>
            <a:r>
              <a:rPr lang="en-GB" dirty="0" err="1"/>
              <a:t>’s</a:t>
            </a:r>
            <a:r>
              <a:rPr lang="en-GB" dirty="0"/>
              <a:t> editor, Jason </a:t>
            </a:r>
            <a:r>
              <a:rPr lang="en-GB" dirty="0" err="1"/>
              <a:t>Cowley</a:t>
            </a:r>
            <a:r>
              <a:rPr lang="en-GB" dirty="0"/>
              <a:t>, found this writing to be new. British nature writing – archipelagic literature, bio-geography, bio-psychogeography and various newly named ‘sub-genres' – has been thriving in recent decades.</a:t>
            </a:r>
          </a:p>
          <a:p>
            <a:endParaRPr lang="en-GB" dirty="0"/>
          </a:p>
        </p:txBody>
      </p:sp>
    </p:spTree>
    <p:extLst>
      <p:ext uri="{BB962C8B-B14F-4D97-AF65-F5344CB8AC3E}">
        <p14:creationId xmlns:p14="http://schemas.microsoft.com/office/powerpoint/2010/main" val="3275299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Post-Pastoral ‘New Nature Writing’</a:t>
            </a:r>
          </a:p>
        </p:txBody>
      </p:sp>
      <p:sp>
        <p:nvSpPr>
          <p:cNvPr id="3" name="Content Placeholder 2"/>
          <p:cNvSpPr>
            <a:spLocks noGrp="1"/>
          </p:cNvSpPr>
          <p:nvPr>
            <p:ph idx="1"/>
          </p:nvPr>
        </p:nvSpPr>
        <p:spPr>
          <a:xfrm>
            <a:off x="457200" y="1219200"/>
            <a:ext cx="8229600" cy="5257800"/>
          </a:xfrm>
        </p:spPr>
        <p:txBody>
          <a:bodyPr>
            <a:normAutofit fontScale="92500" lnSpcReduction="20000"/>
          </a:bodyPr>
          <a:lstStyle/>
          <a:p>
            <a:pPr marL="0" indent="0">
              <a:buNone/>
            </a:pPr>
            <a:r>
              <a:rPr lang="en-GB" dirty="0"/>
              <a:t>Richard </a:t>
            </a:r>
            <a:r>
              <a:rPr lang="en-GB" dirty="0" err="1"/>
              <a:t>Kerridge</a:t>
            </a:r>
            <a:r>
              <a:rPr lang="en-GB" dirty="0"/>
              <a:t>, </a:t>
            </a:r>
            <a:r>
              <a:rPr lang="en-GB" i="1" dirty="0"/>
              <a:t>Cold Blood </a:t>
            </a:r>
            <a:r>
              <a:rPr lang="en-GB" dirty="0"/>
              <a:t>(2014)</a:t>
            </a:r>
          </a:p>
          <a:p>
            <a:pPr marL="0" indent="0">
              <a:buNone/>
            </a:pPr>
            <a:r>
              <a:rPr lang="en-GB" dirty="0"/>
              <a:t>Paul Evans, </a:t>
            </a:r>
            <a:r>
              <a:rPr lang="en-GB" i="1" dirty="0"/>
              <a:t>Field Notes from the Edge </a:t>
            </a:r>
            <a:r>
              <a:rPr lang="en-GB" dirty="0"/>
              <a:t>(2015)</a:t>
            </a:r>
          </a:p>
          <a:p>
            <a:pPr marL="0" indent="0">
              <a:buNone/>
            </a:pPr>
            <a:r>
              <a:rPr lang="en-GB" dirty="0"/>
              <a:t>Mark Cocker, </a:t>
            </a:r>
            <a:r>
              <a:rPr lang="en-GB" i="1" dirty="0"/>
              <a:t>Our Place: Can we save Britain’s wildlife before it’s too late? </a:t>
            </a:r>
            <a:r>
              <a:rPr lang="en-GB" dirty="0"/>
              <a:t>(2018)</a:t>
            </a:r>
          </a:p>
          <a:p>
            <a:pPr marL="0" indent="0">
              <a:buNone/>
            </a:pPr>
            <a:r>
              <a:rPr lang="en-GB" dirty="0"/>
              <a:t>Helen Jukes, </a:t>
            </a:r>
            <a:r>
              <a:rPr lang="en-GB" i="1" dirty="0"/>
              <a:t>A Honeybee Heart has Five Openings</a:t>
            </a:r>
            <a:r>
              <a:rPr lang="en-GB" dirty="0"/>
              <a:t> (2018)</a:t>
            </a:r>
          </a:p>
          <a:p>
            <a:pPr marL="0" indent="0">
              <a:buNone/>
            </a:pPr>
            <a:r>
              <a:rPr lang="en-GB" dirty="0"/>
              <a:t>Isabella Tree, </a:t>
            </a:r>
            <a:r>
              <a:rPr lang="en-GB" i="1" dirty="0"/>
              <a:t>Wilding </a:t>
            </a:r>
            <a:r>
              <a:rPr lang="en-GB" dirty="0"/>
              <a:t>(2019)</a:t>
            </a:r>
          </a:p>
          <a:p>
            <a:pPr marL="0" indent="0">
              <a:buNone/>
            </a:pPr>
            <a:r>
              <a:rPr lang="en-GB" dirty="0"/>
              <a:t>Gail Simmons, </a:t>
            </a:r>
            <a:r>
              <a:rPr lang="en-GB" i="1" dirty="0"/>
              <a:t>The Country of Larks </a:t>
            </a:r>
            <a:r>
              <a:rPr lang="en-GB" dirty="0"/>
              <a:t>(2019)</a:t>
            </a:r>
          </a:p>
          <a:p>
            <a:pPr marL="0" indent="0">
              <a:buNone/>
            </a:pPr>
            <a:r>
              <a:rPr lang="en-GB" dirty="0"/>
              <a:t>Stephen Moss, </a:t>
            </a:r>
            <a:r>
              <a:rPr lang="en-GB" i="1" dirty="0"/>
              <a:t>The Accidental Countryside </a:t>
            </a:r>
            <a:r>
              <a:rPr lang="en-GB" dirty="0"/>
              <a:t>(2020)</a:t>
            </a:r>
          </a:p>
          <a:p>
            <a:pPr marL="0" indent="0">
              <a:buNone/>
            </a:pPr>
            <a:r>
              <a:rPr lang="en-GB" dirty="0"/>
              <a:t>Robert Macfarlane, </a:t>
            </a:r>
            <a:r>
              <a:rPr lang="en-GB" i="1" dirty="0"/>
              <a:t>Is a River Alive? </a:t>
            </a:r>
            <a:r>
              <a:rPr lang="en-GB" dirty="0"/>
              <a:t>(2025)</a:t>
            </a:r>
          </a:p>
          <a:p>
            <a:pPr marL="0" indent="0">
              <a:buNone/>
            </a:pPr>
            <a:r>
              <a:rPr lang="en-GB" dirty="0"/>
              <a:t>Amanda Juke, </a:t>
            </a:r>
            <a:r>
              <a:rPr lang="en-GB" i="1" dirty="0"/>
              <a:t>Wild Pavements </a:t>
            </a:r>
            <a:r>
              <a:rPr lang="en-GB" dirty="0"/>
              <a:t>(2026)</a:t>
            </a:r>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982303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2863"/>
            <a:ext cx="4724400" cy="677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998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Critiques of ‘New Nature Writing’</a:t>
            </a:r>
          </a:p>
        </p:txBody>
      </p:sp>
      <p:sp>
        <p:nvSpPr>
          <p:cNvPr id="3" name="Content Placeholder 2"/>
          <p:cNvSpPr>
            <a:spLocks noGrp="1"/>
          </p:cNvSpPr>
          <p:nvPr>
            <p:ph idx="1"/>
          </p:nvPr>
        </p:nvSpPr>
        <p:spPr/>
        <p:txBody>
          <a:bodyPr>
            <a:normAutofit/>
          </a:bodyPr>
          <a:lstStyle/>
          <a:p>
            <a:pPr marL="2743200" lvl="6" indent="0">
              <a:buNone/>
            </a:pPr>
            <a:endParaRPr lang="en-GB" dirty="0"/>
          </a:p>
          <a:p>
            <a:r>
              <a:rPr lang="en-GB" dirty="0"/>
              <a:t>Richard Smyth, ‘Plashy Fens: the limitations of nature writing’, </a:t>
            </a:r>
            <a:r>
              <a:rPr lang="en-GB" i="1" dirty="0"/>
              <a:t>Times Literary Supplement</a:t>
            </a:r>
            <a:r>
              <a:rPr lang="en-GB" dirty="0"/>
              <a:t>, 8 May 2015. </a:t>
            </a:r>
          </a:p>
          <a:p>
            <a:r>
              <a:rPr lang="en-GB" dirty="0"/>
              <a:t>Mark Cocker, ‘Death of the naturalist: Why is the “new nature writing” so tame’?, </a:t>
            </a:r>
            <a:r>
              <a:rPr lang="en-GB" i="1" dirty="0"/>
              <a:t>New Statesman</a:t>
            </a:r>
            <a:r>
              <a:rPr lang="en-GB" dirty="0"/>
              <a:t>, 17 June 2015.</a:t>
            </a:r>
          </a:p>
          <a:p>
            <a:endParaRPr lang="en-GB" dirty="0"/>
          </a:p>
          <a:p>
            <a:endParaRPr lang="en-GB" dirty="0"/>
          </a:p>
          <a:p>
            <a:endParaRPr lang="en-GB" dirty="0"/>
          </a:p>
        </p:txBody>
      </p:sp>
    </p:spTree>
    <p:extLst>
      <p:ext uri="{BB962C8B-B14F-4D97-AF65-F5344CB8AC3E}">
        <p14:creationId xmlns:p14="http://schemas.microsoft.com/office/powerpoint/2010/main" val="574065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7382-CF54-3E42-A3B6-260366FDCD5A}"/>
              </a:ext>
            </a:extLst>
          </p:cNvPr>
          <p:cNvSpPr>
            <a:spLocks noGrp="1"/>
          </p:cNvSpPr>
          <p:nvPr>
            <p:ph type="title"/>
          </p:nvPr>
        </p:nvSpPr>
        <p:spPr/>
        <p:txBody>
          <a:bodyPr>
            <a:normAutofit fontScale="90000"/>
          </a:bodyPr>
          <a:lstStyle/>
          <a:p>
            <a:r>
              <a:rPr lang="en-GB" dirty="0"/>
              <a:t>Some issues in current nature writing </a:t>
            </a:r>
          </a:p>
        </p:txBody>
      </p:sp>
      <p:sp>
        <p:nvSpPr>
          <p:cNvPr id="3" name="Content Placeholder 2">
            <a:extLst>
              <a:ext uri="{FF2B5EF4-FFF2-40B4-BE49-F238E27FC236}">
                <a16:creationId xmlns:a16="http://schemas.microsoft.com/office/drawing/2014/main" id="{186AE5A3-2114-3169-5E5E-0E0FD3873E76}"/>
              </a:ext>
            </a:extLst>
          </p:cNvPr>
          <p:cNvSpPr>
            <a:spLocks noGrp="1"/>
          </p:cNvSpPr>
          <p:nvPr>
            <p:ph idx="1"/>
          </p:nvPr>
        </p:nvSpPr>
        <p:spPr>
          <a:xfrm>
            <a:off x="457200" y="1219200"/>
            <a:ext cx="8229600" cy="5486400"/>
          </a:xfrm>
        </p:spPr>
        <p:txBody>
          <a:bodyPr>
            <a:normAutofit fontScale="70000" lnSpcReduction="20000"/>
          </a:bodyPr>
          <a:lstStyle/>
          <a:p>
            <a:pPr marL="0" indent="0">
              <a:buNone/>
            </a:pPr>
            <a:endParaRPr lang="en-GB" dirty="0"/>
          </a:p>
          <a:p>
            <a:r>
              <a:rPr lang="en-GB" dirty="0"/>
              <a:t>To what extent is </a:t>
            </a:r>
            <a:r>
              <a:rPr lang="en-GB" i="1" dirty="0"/>
              <a:t>The Salt Path </a:t>
            </a:r>
            <a:r>
              <a:rPr lang="en-GB" dirty="0"/>
              <a:t>nature writing?</a:t>
            </a:r>
          </a:p>
          <a:p>
            <a:r>
              <a:rPr lang="en-GB" dirty="0"/>
              <a:t>Is the nature cure memoir, after Richard Maybe and </a:t>
            </a:r>
            <a:r>
              <a:rPr lang="en-GB" i="1" dirty="0"/>
              <a:t>H is for Hawk</a:t>
            </a:r>
            <a:r>
              <a:rPr lang="en-GB" dirty="0"/>
              <a:t>, really a rather prurient curiosity into the depression of others for most readers?</a:t>
            </a:r>
          </a:p>
          <a:p>
            <a:r>
              <a:rPr lang="en-GB" dirty="0"/>
              <a:t>Is </a:t>
            </a:r>
            <a:r>
              <a:rPr lang="en-GB" i="1" dirty="0" err="1"/>
              <a:t>Is</a:t>
            </a:r>
            <a:r>
              <a:rPr lang="en-GB" i="1" dirty="0"/>
              <a:t> a River Alive? </a:t>
            </a:r>
            <a:r>
              <a:rPr lang="en-GB" dirty="0"/>
              <a:t>the most important question to ask during a climate crisis?</a:t>
            </a:r>
          </a:p>
          <a:p>
            <a:r>
              <a:rPr lang="en-GB" dirty="0"/>
              <a:t>Is the politically engaged and direct approach of Mark Avery what is needed?</a:t>
            </a:r>
          </a:p>
          <a:p>
            <a:r>
              <a:rPr lang="en-GB" dirty="0"/>
              <a:t>Are we beyond the need for tuning readers into nature?</a:t>
            </a:r>
          </a:p>
          <a:p>
            <a:r>
              <a:rPr lang="en-GB" dirty="0"/>
              <a:t>What is the source of your scientific information?</a:t>
            </a:r>
          </a:p>
          <a:p>
            <a:r>
              <a:rPr lang="en-GB" dirty="0"/>
              <a:t>How does nature writing engage with adaptions?</a:t>
            </a:r>
          </a:p>
          <a:p>
            <a:r>
              <a:rPr lang="en-GB" dirty="0"/>
              <a:t>What is the most influential/most interesting/most useful/best blog?</a:t>
            </a:r>
          </a:p>
          <a:p>
            <a:r>
              <a:rPr lang="en-GB" dirty="0"/>
              <a:t>Should 'nature writing' draw upon and include fiction and poetry?</a:t>
            </a:r>
          </a:p>
        </p:txBody>
      </p:sp>
    </p:spTree>
    <p:extLst>
      <p:ext uri="{BB962C8B-B14F-4D97-AF65-F5344CB8AC3E}">
        <p14:creationId xmlns:p14="http://schemas.microsoft.com/office/powerpoint/2010/main" val="3798761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a:t>As Theocritus himself put it in </a:t>
            </a:r>
            <a:r>
              <a:rPr lang="en-GB" i="1" dirty="0"/>
              <a:t>The Idylls </a:t>
            </a:r>
            <a:r>
              <a:rPr lang="en-GB" dirty="0"/>
              <a:t>(3</a:t>
            </a:r>
            <a:r>
              <a:rPr lang="en-GB" baseline="30000" dirty="0"/>
              <a:t>rd</a:t>
            </a:r>
            <a:r>
              <a:rPr lang="en-GB" dirty="0"/>
              <a:t> century BC), </a:t>
            </a:r>
          </a:p>
          <a:p>
            <a:pPr marL="0" indent="0">
              <a:buNone/>
            </a:pPr>
            <a:endParaRPr lang="en-GB" dirty="0"/>
          </a:p>
          <a:p>
            <a:pPr marL="0" indent="0">
              <a:buNone/>
            </a:pPr>
            <a:r>
              <a:rPr lang="en-GB" dirty="0"/>
              <a:t>‘No one can be saved by ignorance when the 							thread </a:t>
            </a:r>
          </a:p>
          <a:p>
            <a:pPr marL="0" indent="0">
              <a:buNone/>
            </a:pPr>
            <a:r>
              <a:rPr lang="en-GB" dirty="0"/>
              <a:t>Unwinds on the fateful bobbin’ (124).</a:t>
            </a:r>
          </a:p>
          <a:p>
            <a:endParaRPr lang="en-GB" dirty="0"/>
          </a:p>
        </p:txBody>
      </p:sp>
    </p:spTree>
    <p:extLst>
      <p:ext uri="{BB962C8B-B14F-4D97-AF65-F5344CB8AC3E}">
        <p14:creationId xmlns:p14="http://schemas.microsoft.com/office/powerpoint/2010/main" val="1945142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B6B270-454E-898A-A759-EAD0DA87D85C}"/>
              </a:ext>
            </a:extLst>
          </p:cNvPr>
          <p:cNvPicPr>
            <a:picLocks noChangeAspect="1"/>
          </p:cNvPicPr>
          <p:nvPr/>
        </p:nvPicPr>
        <p:blipFill>
          <a:blip r:embed="rId2"/>
          <a:stretch>
            <a:fillRect/>
          </a:stretch>
        </p:blipFill>
        <p:spPr>
          <a:xfrm>
            <a:off x="1447800" y="228600"/>
            <a:ext cx="7467600" cy="6477000"/>
          </a:xfrm>
          <a:prstGeom prst="rect">
            <a:avLst/>
          </a:prstGeom>
        </p:spPr>
      </p:pic>
    </p:spTree>
    <p:extLst>
      <p:ext uri="{BB962C8B-B14F-4D97-AF65-F5344CB8AC3E}">
        <p14:creationId xmlns:p14="http://schemas.microsoft.com/office/powerpoint/2010/main" val="658531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23DB-EDD7-8FE2-32BA-53AF3416AEFE}"/>
              </a:ext>
            </a:extLst>
          </p:cNvPr>
          <p:cNvSpPr>
            <a:spLocks noGrp="1"/>
          </p:cNvSpPr>
          <p:nvPr>
            <p:ph type="title"/>
          </p:nvPr>
        </p:nvSpPr>
        <p:spPr>
          <a:xfrm>
            <a:off x="457200" y="0"/>
            <a:ext cx="8229600" cy="990600"/>
          </a:xfrm>
        </p:spPr>
        <p:txBody>
          <a:bodyPr/>
          <a:lstStyle/>
          <a:p>
            <a:r>
              <a:rPr lang="en-GB" dirty="0"/>
              <a:t>Further Reading</a:t>
            </a:r>
          </a:p>
        </p:txBody>
      </p:sp>
      <p:sp>
        <p:nvSpPr>
          <p:cNvPr id="3" name="Content Placeholder 2">
            <a:extLst>
              <a:ext uri="{FF2B5EF4-FFF2-40B4-BE49-F238E27FC236}">
                <a16:creationId xmlns:a16="http://schemas.microsoft.com/office/drawing/2014/main" id="{A05C9722-B317-1FA7-4F43-59147562179D}"/>
              </a:ext>
            </a:extLst>
          </p:cNvPr>
          <p:cNvSpPr>
            <a:spLocks noGrp="1"/>
          </p:cNvSpPr>
          <p:nvPr>
            <p:ph idx="1"/>
          </p:nvPr>
        </p:nvSpPr>
        <p:spPr>
          <a:xfrm>
            <a:off x="457200" y="838200"/>
            <a:ext cx="8229600" cy="5791200"/>
          </a:xfrm>
        </p:spPr>
        <p:txBody>
          <a:bodyPr>
            <a:normAutofit fontScale="62500" lnSpcReduction="20000"/>
          </a:bodyPr>
          <a:lstStyle/>
          <a:p>
            <a:pPr marL="0" indent="0">
              <a:buNone/>
            </a:pPr>
            <a:r>
              <a:rPr lang="en-GB" b="1" dirty="0" err="1"/>
              <a:t>Abberley</a:t>
            </a:r>
            <a:r>
              <a:rPr lang="en-GB" dirty="0"/>
              <a:t>, Will, </a:t>
            </a:r>
            <a:r>
              <a:rPr lang="en-GB" i="1" dirty="0"/>
              <a:t>et al </a:t>
            </a:r>
            <a:r>
              <a:rPr lang="en-GB" dirty="0"/>
              <a:t>(2022). </a:t>
            </a:r>
            <a:r>
              <a:rPr lang="en-GB" i="1" dirty="0"/>
              <a:t>Modern British Nature Writing, 1789-2020</a:t>
            </a:r>
            <a:r>
              <a:rPr lang="en-GB" dirty="0"/>
              <a:t>.	 Cambridge: Cambridge University Press.</a:t>
            </a:r>
          </a:p>
          <a:p>
            <a:pPr marL="0" indent="0">
              <a:buNone/>
            </a:pPr>
            <a:r>
              <a:rPr lang="en-GB" b="1" dirty="0"/>
              <a:t>Cocker</a:t>
            </a:r>
            <a:r>
              <a:rPr lang="en-GB" dirty="0"/>
              <a:t>, Mark (2015). ‘Death of the naturalist: Why is the “new nature		writing” so tame’?. </a:t>
            </a:r>
            <a:r>
              <a:rPr lang="en-GB" i="1" dirty="0"/>
              <a:t>New Statesman</a:t>
            </a:r>
            <a:r>
              <a:rPr lang="en-GB" dirty="0"/>
              <a:t>, 17 June 2015.</a:t>
            </a:r>
          </a:p>
          <a:p>
            <a:pPr marL="0" indent="0">
              <a:buNone/>
            </a:pPr>
            <a:r>
              <a:rPr lang="en-GB" b="1" dirty="0"/>
              <a:t>Gifford</a:t>
            </a:r>
            <a:r>
              <a:rPr lang="en-GB" dirty="0"/>
              <a:t>, Terry (2020). </a:t>
            </a:r>
            <a:r>
              <a:rPr lang="en-GB" i="1" dirty="0"/>
              <a:t>Pastoral</a:t>
            </a:r>
            <a:r>
              <a:rPr lang="en-GB" dirty="0"/>
              <a:t>. 2nd edition. London: Routledge.</a:t>
            </a:r>
          </a:p>
          <a:p>
            <a:pPr marL="0" indent="0">
              <a:buNone/>
            </a:pPr>
            <a:r>
              <a:rPr lang="en-GB" dirty="0"/>
              <a:t>------ (2020). ‘Mountaineering Literature as Dark Pastoral’, in David Borthwick,	 Pippa Marland and Anna Stenning (eds). </a:t>
            </a:r>
            <a:r>
              <a:rPr lang="en-GB" i="1" dirty="0"/>
              <a:t>Walking, Landscape and	Environment</a:t>
            </a:r>
            <a:r>
              <a:rPr lang="en-GB" dirty="0"/>
              <a:t>. Abingdon: Routledge.</a:t>
            </a:r>
          </a:p>
          <a:p>
            <a:pPr marL="0" indent="0">
              <a:buNone/>
            </a:pPr>
            <a:r>
              <a:rPr lang="en-GB" dirty="0"/>
              <a:t>------ (2019). ‘From Countryside to Environment: Reaching </a:t>
            </a:r>
            <a:r>
              <a:rPr lang="en-GB" i="1" dirty="0"/>
              <a:t>Common Ground</a:t>
            </a:r>
            <a:r>
              <a:rPr lang="en-GB" dirty="0"/>
              <a:t>’,	 in Kate McLoughlin (ed.). </a:t>
            </a:r>
            <a:r>
              <a:rPr lang="en-GB" i="1" dirty="0"/>
              <a:t>British Literature in Transition, 1960-1980:	 Flower Power</a:t>
            </a:r>
            <a:r>
              <a:rPr lang="en-GB" dirty="0"/>
              <a:t>. Cambridge: Cambridge University Press.</a:t>
            </a:r>
          </a:p>
          <a:p>
            <a:pPr marL="0" indent="0">
              <a:buNone/>
            </a:pPr>
            <a:r>
              <a:rPr lang="en-GB" b="1" dirty="0"/>
              <a:t>Smith</a:t>
            </a:r>
            <a:r>
              <a:rPr lang="en-GB" dirty="0"/>
              <a:t>, Josh (2017). </a:t>
            </a:r>
            <a:r>
              <a:rPr lang="en-GB" i="1" dirty="0"/>
              <a:t>The New Nature Writing</a:t>
            </a:r>
            <a:r>
              <a:rPr lang="en-GB" dirty="0"/>
              <a:t>. London: Bloomsbury.</a:t>
            </a:r>
          </a:p>
          <a:p>
            <a:pPr marL="0" indent="0">
              <a:buNone/>
            </a:pPr>
            <a:r>
              <a:rPr lang="en-GB" b="1" dirty="0"/>
              <a:t>Smyth</a:t>
            </a:r>
            <a:r>
              <a:rPr lang="en-GB" dirty="0"/>
              <a:t>, Richard (2015). ‘Plashy Fens: the limitations of nature writing’. </a:t>
            </a:r>
            <a:r>
              <a:rPr lang="en-GB" i="1" dirty="0"/>
              <a:t>Times	 Literary Supplement</a:t>
            </a:r>
            <a:r>
              <a:rPr lang="en-GB" dirty="0"/>
              <a:t>, 8 May 2015. </a:t>
            </a:r>
          </a:p>
          <a:p>
            <a:pPr marL="0" indent="0">
              <a:buNone/>
            </a:pPr>
            <a:r>
              <a:rPr lang="en-GB" b="1" dirty="0"/>
              <a:t>Stenning</a:t>
            </a:r>
            <a:r>
              <a:rPr lang="en-GB" dirty="0"/>
              <a:t>, Anna and Terry Gifford (2015). ‘Introduction: European New Nature	 Writing’ special issue, </a:t>
            </a:r>
            <a:r>
              <a:rPr lang="en-GB" i="1" dirty="0" err="1"/>
              <a:t>Ecozon</a:t>
            </a:r>
            <a:r>
              <a:rPr lang="en-GB" i="1" dirty="0"/>
              <a:t>@</a:t>
            </a:r>
            <a:r>
              <a:rPr lang="en-GB" dirty="0"/>
              <a:t>, 6: 1, pp. 1-6.</a:t>
            </a:r>
          </a:p>
          <a:p>
            <a:pPr marL="0" indent="0">
              <a:buNone/>
            </a:pPr>
            <a:r>
              <a:rPr lang="en-GB" b="1" dirty="0"/>
              <a:t>Stenning</a:t>
            </a:r>
            <a:r>
              <a:rPr lang="en-GB" dirty="0"/>
              <a:t>, Anna and Terry Gifford (2013). ‘Editorial’, ‘Twentieth-century		 Nature Writing in Britain and Ireland’ special issue, </a:t>
            </a:r>
            <a:r>
              <a:rPr lang="en-GB" i="1" dirty="0"/>
              <a:t>Green Letters:	 Studies in Ecocriticism</a:t>
            </a:r>
            <a:r>
              <a:rPr lang="en-GB" dirty="0"/>
              <a:t>, 17: 1, pp. 1-4.</a:t>
            </a:r>
          </a:p>
          <a:p>
            <a:pPr marL="0" indent="0">
              <a:buNone/>
            </a:pPr>
            <a:endParaRPr lang="en-GB" dirty="0"/>
          </a:p>
        </p:txBody>
      </p:sp>
    </p:spTree>
    <p:extLst>
      <p:ext uri="{BB962C8B-B14F-4D97-AF65-F5344CB8AC3E}">
        <p14:creationId xmlns:p14="http://schemas.microsoft.com/office/powerpoint/2010/main" val="1153031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5644</TotalTime>
  <Words>1987</Words>
  <Application>Microsoft Office PowerPoint</Application>
  <PresentationFormat>On-screen Show (4:3)</PresentationFormat>
  <Paragraphs>150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A Pastoral Framework for Studying British Nature Writing</vt:lpstr>
      <vt:lpstr>‘Nature Writing’</vt:lpstr>
      <vt:lpstr>British Ecocriticism</vt:lpstr>
      <vt:lpstr>PowerPoint Presentation</vt:lpstr>
      <vt:lpstr>PowerPoint Presentation</vt:lpstr>
      <vt:lpstr>Chris Townsend</vt:lpstr>
      <vt:lpstr>NatureScot 2010</vt:lpstr>
      <vt:lpstr>Eric Ravilious ‘Train Landscape’ 1939</vt:lpstr>
      <vt:lpstr>Julian Cooper ‘Towards the Sea, Scafell’ 1988</vt:lpstr>
      <vt:lpstr>4 uses of ‘Pastoral’</vt:lpstr>
      <vt:lpstr>Pastoral</vt:lpstr>
      <vt:lpstr>Anti-Pastoral</vt:lpstr>
      <vt:lpstr>Post-Pastoral</vt:lpstr>
      <vt:lpstr>British nature writers timeline</vt:lpstr>
      <vt:lpstr>1960-1980</vt:lpstr>
      <vt:lpstr>PowerPoint Presentation</vt:lpstr>
      <vt:lpstr>PowerPoint Presentation</vt:lpstr>
      <vt:lpstr>Jacquetta Hawkes, A Land (1951)</vt:lpstr>
      <vt:lpstr>Jacquetta Hawkes, A Land (1951)</vt:lpstr>
      <vt:lpstr>Richard Mabey, The Common Ground: A Place for Nature in Britain’s Future (1980)</vt:lpstr>
      <vt:lpstr>PowerPoint Presentation</vt:lpstr>
      <vt:lpstr>Editorial for Green Letters 17.1 (2013) Twentieth Century Nature Writing in Britain and Ireland</vt:lpstr>
      <vt:lpstr>Post-Pastoral ‘New Nature Writing’</vt:lpstr>
      <vt:lpstr>PowerPoint Presentation</vt:lpstr>
      <vt:lpstr>Critiques of ‘New Nature Writing’</vt:lpstr>
      <vt:lpstr>Some issues in current nature writing </vt:lpstr>
      <vt:lpstr>PowerPoint Presentation</vt:lpstr>
      <vt:lpstr>PowerPoint Presentation</vt:lpstr>
      <vt:lpstr>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did the English countryside turn into the environment? Nature writing 1960-1980'</dc:title>
  <dc:creator>PC_User</dc:creator>
  <cp:lastModifiedBy>Terry Gifford</cp:lastModifiedBy>
  <cp:revision>59</cp:revision>
  <dcterms:created xsi:type="dcterms:W3CDTF">2006-08-16T00:00:00Z</dcterms:created>
  <dcterms:modified xsi:type="dcterms:W3CDTF">2026-08-15T09:39:47Z</dcterms:modified>
</cp:coreProperties>
</file>